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0" r:id="rId4"/>
    <p:sldId id="261" r:id="rId5"/>
    <p:sldId id="264" r:id="rId6"/>
    <p:sldId id="263" r:id="rId7"/>
    <p:sldId id="262" r:id="rId8"/>
    <p:sldId id="277" r:id="rId9"/>
    <p:sldId id="278" r:id="rId10"/>
    <p:sldId id="266" r:id="rId11"/>
    <p:sldId id="267" r:id="rId12"/>
    <p:sldId id="268" r:id="rId13"/>
    <p:sldId id="269" r:id="rId14"/>
    <p:sldId id="270" r:id="rId15"/>
    <p:sldId id="271" r:id="rId16"/>
    <p:sldId id="273" r:id="rId17"/>
    <p:sldId id="272" r:id="rId18"/>
    <p:sldId id="274" r:id="rId19"/>
    <p:sldId id="275" r:id="rId20"/>
    <p:sldId id="276" r:id="rId21"/>
    <p:sldId id="259"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904"/>
    <a:srgbClr val="DDDDDD"/>
    <a:srgbClr val="7FB451"/>
    <a:srgbClr val="564D16"/>
    <a:srgbClr val="8E8661"/>
    <a:srgbClr val="ABA9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0" d="100"/>
          <a:sy n="70" d="100"/>
        </p:scale>
        <p:origin x="-486" y="-276"/>
      </p:cViewPr>
      <p:guideLst>
        <p:guide orient="horz" pos="2160"/>
        <p:guide pos="3840"/>
      </p:guideLst>
    </p:cSldViewPr>
  </p:slideViewPr>
  <p:notesTextViewPr>
    <p:cViewPr>
      <p:scale>
        <a:sx n="3" d="2"/>
        <a:sy n="3" d="2"/>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843FA-1E81-48F6-BC3D-691E5D977A9F}" type="doc">
      <dgm:prSet loTypeId="urn:microsoft.com/office/officeart/2005/8/layout/hList6" loCatId="list" qsTypeId="urn:microsoft.com/office/officeart/2005/8/quickstyle/simple1" qsCatId="simple" csTypeId="urn:microsoft.com/office/officeart/2005/8/colors/accent0_3" csCatId="mainScheme" phldr="1"/>
      <dgm:spPr/>
      <dgm:t>
        <a:bodyPr/>
        <a:lstStyle/>
        <a:p>
          <a:endParaRPr lang="es-ES"/>
        </a:p>
      </dgm:t>
    </dgm:pt>
    <dgm:pt modelId="{05933B9C-C387-403E-9997-2949213CB5B4}">
      <dgm:prSet phldrT="[Texto]" custT="1"/>
      <dgm:spPr>
        <a:solidFill>
          <a:srgbClr val="F5A904"/>
        </a:solidFill>
        <a:ln>
          <a:noFill/>
        </a:ln>
      </dgm:spPr>
      <dgm:t>
        <a:bodyPr/>
        <a:lstStyle/>
        <a:p>
          <a:pPr algn="l">
            <a:lnSpc>
              <a:spcPct val="100000"/>
            </a:lnSpc>
            <a:spcAft>
              <a:spcPts val="500"/>
            </a:spcAft>
          </a:pPr>
          <a:r>
            <a:rPr lang="es-ES" sz="3200" b="1" dirty="0" smtClean="0"/>
            <a:t>945 Has</a:t>
          </a:r>
        </a:p>
        <a:p>
          <a:pPr algn="l">
            <a:lnSpc>
              <a:spcPct val="100000"/>
            </a:lnSpc>
            <a:spcAft>
              <a:spcPts val="500"/>
            </a:spcAft>
          </a:pPr>
          <a:r>
            <a:rPr lang="es-ES" sz="1800" b="1" dirty="0" smtClean="0"/>
            <a:t>por Año que se:</a:t>
          </a:r>
        </a:p>
        <a:p>
          <a:pPr algn="l">
            <a:lnSpc>
              <a:spcPct val="100000"/>
            </a:lnSpc>
            <a:spcAft>
              <a:spcPts val="500"/>
            </a:spcAft>
          </a:pPr>
          <a:endParaRPr lang="es-ES" sz="500" b="1" dirty="0"/>
        </a:p>
      </dgm:t>
    </dgm:pt>
    <dgm:pt modelId="{4DC3084E-E4F2-433C-B329-A67AA40CF697}" type="parTrans" cxnId="{B578BB55-4D8D-4A20-97E1-9E8D45A79381}">
      <dgm:prSet/>
      <dgm:spPr/>
      <dgm:t>
        <a:bodyPr/>
        <a:lstStyle/>
        <a:p>
          <a:endParaRPr lang="es-ES"/>
        </a:p>
      </dgm:t>
    </dgm:pt>
    <dgm:pt modelId="{87EC9630-8FC6-4484-8AEE-83A832E5E63C}" type="sibTrans" cxnId="{B578BB55-4D8D-4A20-97E1-9E8D45A79381}">
      <dgm:prSet/>
      <dgm:spPr/>
      <dgm:t>
        <a:bodyPr/>
        <a:lstStyle/>
        <a:p>
          <a:endParaRPr lang="es-ES"/>
        </a:p>
      </dgm:t>
    </dgm:pt>
    <dgm:pt modelId="{8A282F3C-E3A2-418F-9621-E60CD05689CA}">
      <dgm:prSet phldrT="[Texto]" custT="1"/>
      <dgm:spPr>
        <a:solidFill>
          <a:srgbClr val="F5A904"/>
        </a:solidFill>
        <a:ln>
          <a:noFill/>
        </a:ln>
      </dgm:spPr>
      <dgm:t>
        <a:bodyPr/>
        <a:lstStyle/>
        <a:p>
          <a:pPr algn="l">
            <a:lnSpc>
              <a:spcPct val="90000"/>
            </a:lnSpc>
            <a:spcAft>
              <a:spcPct val="15000"/>
            </a:spcAft>
          </a:pPr>
          <a:r>
            <a:rPr lang="es-ES" sz="2600" dirty="0" smtClean="0"/>
            <a:t>Cosechan </a:t>
          </a:r>
          <a:endParaRPr lang="es-ES" sz="2600" dirty="0"/>
        </a:p>
      </dgm:t>
    </dgm:pt>
    <dgm:pt modelId="{CA36347D-98FF-421D-BE40-DCE810698F93}" type="parTrans" cxnId="{01440907-8CA7-410F-A115-795CE647A63C}">
      <dgm:prSet/>
      <dgm:spPr/>
      <dgm:t>
        <a:bodyPr/>
        <a:lstStyle/>
        <a:p>
          <a:endParaRPr lang="es-ES"/>
        </a:p>
      </dgm:t>
    </dgm:pt>
    <dgm:pt modelId="{02B8CD24-A68F-46F6-BD18-D050D20C6F08}" type="sibTrans" cxnId="{01440907-8CA7-410F-A115-795CE647A63C}">
      <dgm:prSet/>
      <dgm:spPr/>
      <dgm:t>
        <a:bodyPr/>
        <a:lstStyle/>
        <a:p>
          <a:endParaRPr lang="es-ES"/>
        </a:p>
      </dgm:t>
    </dgm:pt>
    <dgm:pt modelId="{2821F170-10D6-4948-AA34-0A77219C5F6F}">
      <dgm:prSet phldrT="[Texto]" custT="1"/>
      <dgm:spPr>
        <a:solidFill>
          <a:srgbClr val="F5A904"/>
        </a:solidFill>
        <a:ln>
          <a:noFill/>
        </a:ln>
      </dgm:spPr>
      <dgm:t>
        <a:bodyPr/>
        <a:lstStyle/>
        <a:p>
          <a:pPr algn="l">
            <a:lnSpc>
              <a:spcPct val="90000"/>
            </a:lnSpc>
            <a:spcAft>
              <a:spcPct val="15000"/>
            </a:spcAft>
          </a:pPr>
          <a:r>
            <a:rPr lang="es-ES" sz="2600" dirty="0" smtClean="0"/>
            <a:t>Curan</a:t>
          </a:r>
          <a:endParaRPr lang="es-ES" sz="2600" dirty="0"/>
        </a:p>
      </dgm:t>
    </dgm:pt>
    <dgm:pt modelId="{CCCFE3F8-5510-4EF7-A25B-19BF8963C7D1}" type="parTrans" cxnId="{CBE1BF26-F23B-403C-9510-0D62CABE0451}">
      <dgm:prSet/>
      <dgm:spPr/>
      <dgm:t>
        <a:bodyPr/>
        <a:lstStyle/>
        <a:p>
          <a:endParaRPr lang="es-ES"/>
        </a:p>
      </dgm:t>
    </dgm:pt>
    <dgm:pt modelId="{69311080-E720-41D2-9554-66AC5CE350DF}" type="sibTrans" cxnId="{CBE1BF26-F23B-403C-9510-0D62CABE0451}">
      <dgm:prSet/>
      <dgm:spPr/>
      <dgm:t>
        <a:bodyPr/>
        <a:lstStyle/>
        <a:p>
          <a:endParaRPr lang="es-ES"/>
        </a:p>
      </dgm:t>
    </dgm:pt>
    <dgm:pt modelId="{14F66754-7DD4-41E7-A369-E2A11EE31B63}">
      <dgm:prSet phldrT="[Texto]" custT="1"/>
      <dgm:spPr>
        <a:solidFill>
          <a:srgbClr val="F5A904"/>
        </a:solidFill>
        <a:ln>
          <a:noFill/>
        </a:ln>
      </dgm:spPr>
      <dgm:t>
        <a:bodyPr/>
        <a:lstStyle/>
        <a:p>
          <a:pPr algn="l">
            <a:lnSpc>
              <a:spcPct val="100000"/>
            </a:lnSpc>
            <a:spcAft>
              <a:spcPts val="500"/>
            </a:spcAft>
          </a:pPr>
          <a:r>
            <a:rPr lang="es-ES" sz="3200" b="1" dirty="0" smtClean="0"/>
            <a:t>2.646.000 </a:t>
          </a:r>
        </a:p>
        <a:p>
          <a:pPr algn="l">
            <a:lnSpc>
              <a:spcPct val="100000"/>
            </a:lnSpc>
            <a:spcAft>
              <a:spcPts val="500"/>
            </a:spcAft>
          </a:pPr>
          <a:r>
            <a:rPr lang="es-ES" sz="3200" b="1" dirty="0" smtClean="0"/>
            <a:t>Kg</a:t>
          </a:r>
        </a:p>
        <a:p>
          <a:pPr algn="l">
            <a:lnSpc>
              <a:spcPct val="100000"/>
            </a:lnSpc>
            <a:spcAft>
              <a:spcPts val="500"/>
            </a:spcAft>
          </a:pPr>
          <a:r>
            <a:rPr lang="es-ES" sz="2000" b="1" dirty="0" smtClean="0"/>
            <a:t>RECUPERADOS</a:t>
          </a:r>
          <a:endParaRPr lang="es-ES" sz="2000" b="1" dirty="0"/>
        </a:p>
      </dgm:t>
    </dgm:pt>
    <dgm:pt modelId="{34558804-B342-4498-8527-258317A41AB3}" type="parTrans" cxnId="{1CBA9A94-2D61-4065-A749-05CBC4B90793}">
      <dgm:prSet/>
      <dgm:spPr/>
      <dgm:t>
        <a:bodyPr/>
        <a:lstStyle/>
        <a:p>
          <a:endParaRPr lang="es-ES"/>
        </a:p>
      </dgm:t>
    </dgm:pt>
    <dgm:pt modelId="{FA786040-58D3-47D3-A01A-54703ADF107F}" type="sibTrans" cxnId="{1CBA9A94-2D61-4065-A749-05CBC4B90793}">
      <dgm:prSet/>
      <dgm:spPr/>
      <dgm:t>
        <a:bodyPr/>
        <a:lstStyle/>
        <a:p>
          <a:endParaRPr lang="es-ES"/>
        </a:p>
      </dgm:t>
    </dgm:pt>
    <dgm:pt modelId="{61065D68-D96A-4827-B6E1-A4D1AACC5A2E}">
      <dgm:prSet phldrT="[Texto]" custT="1"/>
      <dgm:spPr>
        <a:solidFill>
          <a:srgbClr val="F5A904"/>
        </a:solidFill>
        <a:ln>
          <a:noFill/>
        </a:ln>
      </dgm:spPr>
      <dgm:t>
        <a:bodyPr/>
        <a:lstStyle/>
        <a:p>
          <a:pPr algn="l">
            <a:lnSpc>
              <a:spcPct val="100000"/>
            </a:lnSpc>
            <a:spcAft>
              <a:spcPts val="500"/>
            </a:spcAft>
          </a:pPr>
          <a:r>
            <a:rPr lang="es-ES" sz="3200" b="1" dirty="0" smtClean="0"/>
            <a:t>$ 349 Mill.</a:t>
          </a:r>
        </a:p>
        <a:p>
          <a:pPr algn="l">
            <a:lnSpc>
              <a:spcPct val="100000"/>
            </a:lnSpc>
            <a:spcAft>
              <a:spcPts val="500"/>
            </a:spcAft>
          </a:pPr>
          <a:r>
            <a:rPr lang="es-ES" sz="2300" b="1" dirty="0" smtClean="0"/>
            <a:t>PBI JUJUY</a:t>
          </a:r>
          <a:endParaRPr lang="es-ES" sz="2300" b="1" dirty="0"/>
        </a:p>
      </dgm:t>
    </dgm:pt>
    <dgm:pt modelId="{5B1C1E5F-FC73-453E-A3D4-981DFF932FEF}" type="parTrans" cxnId="{C9BDDC62-776E-4012-9570-A6961B34FC6C}">
      <dgm:prSet/>
      <dgm:spPr/>
      <dgm:t>
        <a:bodyPr/>
        <a:lstStyle/>
        <a:p>
          <a:endParaRPr lang="es-ES"/>
        </a:p>
      </dgm:t>
    </dgm:pt>
    <dgm:pt modelId="{8E811A37-28F9-4AC8-B7FD-12D251A108A3}" type="sibTrans" cxnId="{C9BDDC62-776E-4012-9570-A6961B34FC6C}">
      <dgm:prSet/>
      <dgm:spPr/>
      <dgm:t>
        <a:bodyPr/>
        <a:lstStyle/>
        <a:p>
          <a:endParaRPr lang="es-ES"/>
        </a:p>
      </dgm:t>
    </dgm:pt>
    <dgm:pt modelId="{058ADF12-669C-4CD9-9830-B65FE09F6EA3}">
      <dgm:prSet phldrT="[Texto]" custT="1"/>
      <dgm:spPr>
        <a:solidFill>
          <a:srgbClr val="F5A904"/>
        </a:solidFill>
        <a:ln>
          <a:noFill/>
        </a:ln>
      </dgm:spPr>
      <dgm:t>
        <a:bodyPr/>
        <a:lstStyle/>
        <a:p>
          <a:pPr algn="l">
            <a:lnSpc>
              <a:spcPct val="90000"/>
            </a:lnSpc>
            <a:spcAft>
              <a:spcPct val="15000"/>
            </a:spcAft>
          </a:pPr>
          <a:r>
            <a:rPr lang="es-ES" sz="2600" dirty="0" smtClean="0"/>
            <a:t>Clasifican</a:t>
          </a:r>
          <a:endParaRPr lang="es-ES" sz="2600" dirty="0"/>
        </a:p>
      </dgm:t>
    </dgm:pt>
    <dgm:pt modelId="{A9EF94E3-4497-4C79-A993-498EDA5196F8}" type="parTrans" cxnId="{15ED4710-FD32-4EDB-AAE6-DC16FCD2F19B}">
      <dgm:prSet/>
      <dgm:spPr/>
      <dgm:t>
        <a:bodyPr/>
        <a:lstStyle/>
        <a:p>
          <a:endParaRPr lang="es-ES"/>
        </a:p>
      </dgm:t>
    </dgm:pt>
    <dgm:pt modelId="{8880E24D-A44E-44CC-9BFF-E9EA3F698EF8}" type="sibTrans" cxnId="{15ED4710-FD32-4EDB-AAE6-DC16FCD2F19B}">
      <dgm:prSet/>
      <dgm:spPr/>
      <dgm:t>
        <a:bodyPr/>
        <a:lstStyle/>
        <a:p>
          <a:endParaRPr lang="es-ES"/>
        </a:p>
      </dgm:t>
    </dgm:pt>
    <dgm:pt modelId="{CEEFD6BC-B570-4A95-86CC-C1B45D800095}" type="pres">
      <dgm:prSet presAssocID="{C34843FA-1E81-48F6-BC3D-691E5D977A9F}" presName="Name0" presStyleCnt="0">
        <dgm:presLayoutVars>
          <dgm:dir/>
          <dgm:resizeHandles val="exact"/>
        </dgm:presLayoutVars>
      </dgm:prSet>
      <dgm:spPr/>
      <dgm:t>
        <a:bodyPr/>
        <a:lstStyle/>
        <a:p>
          <a:endParaRPr lang="es-ES"/>
        </a:p>
      </dgm:t>
    </dgm:pt>
    <dgm:pt modelId="{EDA9CB69-2ABD-45D8-AB78-EDB00A293E5A}" type="pres">
      <dgm:prSet presAssocID="{05933B9C-C387-403E-9997-2949213CB5B4}" presName="node" presStyleLbl="node1" presStyleIdx="0" presStyleCnt="3" custScaleX="112931" custLinFactNeighborX="1123" custLinFactNeighborY="-5458">
        <dgm:presLayoutVars>
          <dgm:bulletEnabled val="1"/>
        </dgm:presLayoutVars>
      </dgm:prSet>
      <dgm:spPr/>
      <dgm:t>
        <a:bodyPr/>
        <a:lstStyle/>
        <a:p>
          <a:endParaRPr lang="es-ES"/>
        </a:p>
      </dgm:t>
    </dgm:pt>
    <dgm:pt modelId="{8B8A3B76-14D1-4EFB-A337-69A55F67883B}" type="pres">
      <dgm:prSet presAssocID="{87EC9630-8FC6-4484-8AEE-83A832E5E63C}" presName="sibTrans" presStyleCnt="0"/>
      <dgm:spPr/>
    </dgm:pt>
    <dgm:pt modelId="{671AC4BA-1113-4AD9-9FF0-DFFD0FE12BE3}" type="pres">
      <dgm:prSet presAssocID="{14F66754-7DD4-41E7-A369-E2A11EE31B63}" presName="node" presStyleLbl="node1" presStyleIdx="1" presStyleCnt="3" custScaleX="108664">
        <dgm:presLayoutVars>
          <dgm:bulletEnabled val="1"/>
        </dgm:presLayoutVars>
      </dgm:prSet>
      <dgm:spPr/>
      <dgm:t>
        <a:bodyPr/>
        <a:lstStyle/>
        <a:p>
          <a:endParaRPr lang="es-ES"/>
        </a:p>
      </dgm:t>
    </dgm:pt>
    <dgm:pt modelId="{43FCCFBD-3B48-46CE-8CD0-16B7390B5378}" type="pres">
      <dgm:prSet presAssocID="{FA786040-58D3-47D3-A01A-54703ADF107F}" presName="sibTrans" presStyleCnt="0"/>
      <dgm:spPr/>
    </dgm:pt>
    <dgm:pt modelId="{80EAEE62-5910-4AF3-A813-FA3A62EC834A}" type="pres">
      <dgm:prSet presAssocID="{61065D68-D96A-4827-B6E1-A4D1AACC5A2E}" presName="node" presStyleLbl="node1" presStyleIdx="2" presStyleCnt="3" custScaleX="114053">
        <dgm:presLayoutVars>
          <dgm:bulletEnabled val="1"/>
        </dgm:presLayoutVars>
      </dgm:prSet>
      <dgm:spPr/>
      <dgm:t>
        <a:bodyPr/>
        <a:lstStyle/>
        <a:p>
          <a:endParaRPr lang="es-ES"/>
        </a:p>
      </dgm:t>
    </dgm:pt>
  </dgm:ptLst>
  <dgm:cxnLst>
    <dgm:cxn modelId="{A0BFF00C-8C50-4FF9-AD97-0B27A3738B65}" type="presOf" srcId="{058ADF12-669C-4CD9-9830-B65FE09F6EA3}" destId="{EDA9CB69-2ABD-45D8-AB78-EDB00A293E5A}" srcOrd="0" destOrd="3" presId="urn:microsoft.com/office/officeart/2005/8/layout/hList6"/>
    <dgm:cxn modelId="{DA44B018-4A06-46A5-941E-DB24EE395AF6}" type="presOf" srcId="{05933B9C-C387-403E-9997-2949213CB5B4}" destId="{EDA9CB69-2ABD-45D8-AB78-EDB00A293E5A}" srcOrd="0" destOrd="0" presId="urn:microsoft.com/office/officeart/2005/8/layout/hList6"/>
    <dgm:cxn modelId="{CBE1BF26-F23B-403C-9510-0D62CABE0451}" srcId="{05933B9C-C387-403E-9997-2949213CB5B4}" destId="{2821F170-10D6-4948-AA34-0A77219C5F6F}" srcOrd="1" destOrd="0" parTransId="{CCCFE3F8-5510-4EF7-A25B-19BF8963C7D1}" sibTransId="{69311080-E720-41D2-9554-66AC5CE350DF}"/>
    <dgm:cxn modelId="{15ED4710-FD32-4EDB-AAE6-DC16FCD2F19B}" srcId="{05933B9C-C387-403E-9997-2949213CB5B4}" destId="{058ADF12-669C-4CD9-9830-B65FE09F6EA3}" srcOrd="2" destOrd="0" parTransId="{A9EF94E3-4497-4C79-A993-498EDA5196F8}" sibTransId="{8880E24D-A44E-44CC-9BFF-E9EA3F698EF8}"/>
    <dgm:cxn modelId="{C9BDDC62-776E-4012-9570-A6961B34FC6C}" srcId="{C34843FA-1E81-48F6-BC3D-691E5D977A9F}" destId="{61065D68-D96A-4827-B6E1-A4D1AACC5A2E}" srcOrd="2" destOrd="0" parTransId="{5B1C1E5F-FC73-453E-A3D4-981DFF932FEF}" sibTransId="{8E811A37-28F9-4AC8-B7FD-12D251A108A3}"/>
    <dgm:cxn modelId="{8E2ABD19-0F36-4BAA-9556-212B23C42C04}" type="presOf" srcId="{C34843FA-1E81-48F6-BC3D-691E5D977A9F}" destId="{CEEFD6BC-B570-4A95-86CC-C1B45D800095}" srcOrd="0" destOrd="0" presId="urn:microsoft.com/office/officeart/2005/8/layout/hList6"/>
    <dgm:cxn modelId="{B82FDD12-C66C-483B-866C-C174F84EE993}" type="presOf" srcId="{14F66754-7DD4-41E7-A369-E2A11EE31B63}" destId="{671AC4BA-1113-4AD9-9FF0-DFFD0FE12BE3}" srcOrd="0" destOrd="0" presId="urn:microsoft.com/office/officeart/2005/8/layout/hList6"/>
    <dgm:cxn modelId="{1CBA9A94-2D61-4065-A749-05CBC4B90793}" srcId="{C34843FA-1E81-48F6-BC3D-691E5D977A9F}" destId="{14F66754-7DD4-41E7-A369-E2A11EE31B63}" srcOrd="1" destOrd="0" parTransId="{34558804-B342-4498-8527-258317A41AB3}" sibTransId="{FA786040-58D3-47D3-A01A-54703ADF107F}"/>
    <dgm:cxn modelId="{F839EB8C-2814-4F78-8A1C-B00FB9E58BAB}" type="presOf" srcId="{2821F170-10D6-4948-AA34-0A77219C5F6F}" destId="{EDA9CB69-2ABD-45D8-AB78-EDB00A293E5A}" srcOrd="0" destOrd="2" presId="urn:microsoft.com/office/officeart/2005/8/layout/hList6"/>
    <dgm:cxn modelId="{B578BB55-4D8D-4A20-97E1-9E8D45A79381}" srcId="{C34843FA-1E81-48F6-BC3D-691E5D977A9F}" destId="{05933B9C-C387-403E-9997-2949213CB5B4}" srcOrd="0" destOrd="0" parTransId="{4DC3084E-E4F2-433C-B329-A67AA40CF697}" sibTransId="{87EC9630-8FC6-4484-8AEE-83A832E5E63C}"/>
    <dgm:cxn modelId="{01440907-8CA7-410F-A115-795CE647A63C}" srcId="{05933B9C-C387-403E-9997-2949213CB5B4}" destId="{8A282F3C-E3A2-418F-9621-E60CD05689CA}" srcOrd="0" destOrd="0" parTransId="{CA36347D-98FF-421D-BE40-DCE810698F93}" sibTransId="{02B8CD24-A68F-46F6-BD18-D050D20C6F08}"/>
    <dgm:cxn modelId="{A8A16149-B436-4CBE-A703-259746D778C5}" type="presOf" srcId="{61065D68-D96A-4827-B6E1-A4D1AACC5A2E}" destId="{80EAEE62-5910-4AF3-A813-FA3A62EC834A}" srcOrd="0" destOrd="0" presId="urn:microsoft.com/office/officeart/2005/8/layout/hList6"/>
    <dgm:cxn modelId="{89CBDBF8-A913-4D96-AD44-D6CA0747BE3A}" type="presOf" srcId="{8A282F3C-E3A2-418F-9621-E60CD05689CA}" destId="{EDA9CB69-2ABD-45D8-AB78-EDB00A293E5A}" srcOrd="0" destOrd="1" presId="urn:microsoft.com/office/officeart/2005/8/layout/hList6"/>
    <dgm:cxn modelId="{99C4AB03-57B7-4B65-B0DF-3EFCD1DF3100}" type="presParOf" srcId="{CEEFD6BC-B570-4A95-86CC-C1B45D800095}" destId="{EDA9CB69-2ABD-45D8-AB78-EDB00A293E5A}" srcOrd="0" destOrd="0" presId="urn:microsoft.com/office/officeart/2005/8/layout/hList6"/>
    <dgm:cxn modelId="{7CDDBFDA-4548-4E80-B323-6BEF94C29228}" type="presParOf" srcId="{CEEFD6BC-B570-4A95-86CC-C1B45D800095}" destId="{8B8A3B76-14D1-4EFB-A337-69A55F67883B}" srcOrd="1" destOrd="0" presId="urn:microsoft.com/office/officeart/2005/8/layout/hList6"/>
    <dgm:cxn modelId="{A60B9CF7-4978-4FA6-9263-1127F754F2C6}" type="presParOf" srcId="{CEEFD6BC-B570-4A95-86CC-C1B45D800095}" destId="{671AC4BA-1113-4AD9-9FF0-DFFD0FE12BE3}" srcOrd="2" destOrd="0" presId="urn:microsoft.com/office/officeart/2005/8/layout/hList6"/>
    <dgm:cxn modelId="{905B95CC-A40B-43E4-8D97-08FD4827F5EF}" type="presParOf" srcId="{CEEFD6BC-B570-4A95-86CC-C1B45D800095}" destId="{43FCCFBD-3B48-46CE-8CD0-16B7390B5378}" srcOrd="3" destOrd="0" presId="urn:microsoft.com/office/officeart/2005/8/layout/hList6"/>
    <dgm:cxn modelId="{0F1DC9F0-B1B9-4679-A437-C92A0B870EF5}" type="presParOf" srcId="{CEEFD6BC-B570-4A95-86CC-C1B45D800095}" destId="{80EAEE62-5910-4AF3-A813-FA3A62EC834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1458CA-13E3-4237-9CFB-F503C893883F}"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ES"/>
        </a:p>
      </dgm:t>
    </dgm:pt>
    <dgm:pt modelId="{80C0BD78-F1A5-4E63-A5BE-31DC10360539}">
      <dgm:prSet phldrT="[Texto]" custT="1"/>
      <dgm:spPr>
        <a:solidFill>
          <a:srgbClr val="F5A904"/>
        </a:solidFill>
      </dgm:spPr>
      <dgm:t>
        <a:bodyPr/>
        <a:lstStyle/>
        <a:p>
          <a:r>
            <a:rPr lang="es-ES" sz="3200" dirty="0" smtClean="0">
              <a:solidFill>
                <a:srgbClr val="564D16"/>
              </a:solidFill>
            </a:rPr>
            <a:t>TOTAL: $ 62.582.000 </a:t>
          </a:r>
          <a:r>
            <a:rPr lang="es-ES" sz="2000" dirty="0" smtClean="0">
              <a:solidFill>
                <a:srgbClr val="564D16"/>
              </a:solidFill>
            </a:rPr>
            <a:t>(en sueldos y jornales)</a:t>
          </a:r>
          <a:endParaRPr lang="es-ES" sz="2000" dirty="0">
            <a:solidFill>
              <a:srgbClr val="564D16"/>
            </a:solidFill>
          </a:endParaRPr>
        </a:p>
      </dgm:t>
    </dgm:pt>
    <dgm:pt modelId="{ADC88207-D6D8-424B-9590-4487461534EA}" type="parTrans" cxnId="{9471702B-A97D-4B5D-A251-53743E150D3E}">
      <dgm:prSet/>
      <dgm:spPr/>
      <dgm:t>
        <a:bodyPr/>
        <a:lstStyle/>
        <a:p>
          <a:endParaRPr lang="es-ES"/>
        </a:p>
      </dgm:t>
    </dgm:pt>
    <dgm:pt modelId="{C5E7D6B2-EAFA-401A-932B-D3B91C960D8B}" type="sibTrans" cxnId="{9471702B-A97D-4B5D-A251-53743E150D3E}">
      <dgm:prSet/>
      <dgm:spPr/>
      <dgm:t>
        <a:bodyPr/>
        <a:lstStyle/>
        <a:p>
          <a:endParaRPr lang="es-ES"/>
        </a:p>
      </dgm:t>
    </dgm:pt>
    <dgm:pt modelId="{8B2970FD-F76B-4729-9764-3E33FFD49770}" type="pres">
      <dgm:prSet presAssocID="{091458CA-13E3-4237-9CFB-F503C893883F}" presName="linear" presStyleCnt="0">
        <dgm:presLayoutVars>
          <dgm:dir/>
          <dgm:animLvl val="lvl"/>
          <dgm:resizeHandles val="exact"/>
        </dgm:presLayoutVars>
      </dgm:prSet>
      <dgm:spPr/>
      <dgm:t>
        <a:bodyPr/>
        <a:lstStyle/>
        <a:p>
          <a:endParaRPr lang="es-ES"/>
        </a:p>
      </dgm:t>
    </dgm:pt>
    <dgm:pt modelId="{711C9190-03B5-4873-9C69-74B6D3079881}" type="pres">
      <dgm:prSet presAssocID="{80C0BD78-F1A5-4E63-A5BE-31DC10360539}" presName="parentLin" presStyleCnt="0"/>
      <dgm:spPr/>
    </dgm:pt>
    <dgm:pt modelId="{551EFA86-A506-48CC-847D-EC1ECA522DDB}" type="pres">
      <dgm:prSet presAssocID="{80C0BD78-F1A5-4E63-A5BE-31DC10360539}" presName="parentLeftMargin" presStyleLbl="node1" presStyleIdx="0" presStyleCnt="1"/>
      <dgm:spPr/>
      <dgm:t>
        <a:bodyPr/>
        <a:lstStyle/>
        <a:p>
          <a:endParaRPr lang="es-ES"/>
        </a:p>
      </dgm:t>
    </dgm:pt>
    <dgm:pt modelId="{EAE36F0B-A67D-4508-8B56-87BF40B8DD5D}" type="pres">
      <dgm:prSet presAssocID="{80C0BD78-F1A5-4E63-A5BE-31DC10360539}" presName="parentText" presStyleLbl="node1" presStyleIdx="0" presStyleCnt="1" custScaleX="142857" custScaleY="55384" custLinFactNeighborX="-25835" custLinFactNeighborY="17683">
        <dgm:presLayoutVars>
          <dgm:chMax val="0"/>
          <dgm:bulletEnabled val="1"/>
        </dgm:presLayoutVars>
      </dgm:prSet>
      <dgm:spPr/>
      <dgm:t>
        <a:bodyPr/>
        <a:lstStyle/>
        <a:p>
          <a:endParaRPr lang="es-ES"/>
        </a:p>
      </dgm:t>
    </dgm:pt>
    <dgm:pt modelId="{AEB01EF4-1F4F-40EC-BC89-025E1AE348E6}" type="pres">
      <dgm:prSet presAssocID="{80C0BD78-F1A5-4E63-A5BE-31DC10360539}" presName="negativeSpace" presStyleCnt="0"/>
      <dgm:spPr/>
    </dgm:pt>
    <dgm:pt modelId="{21230BD8-2E93-4CDF-A2AD-ED949AD6851D}" type="pres">
      <dgm:prSet presAssocID="{80C0BD78-F1A5-4E63-A5BE-31DC10360539}" presName="childText" presStyleLbl="conFgAcc1" presStyleIdx="0" presStyleCnt="1" custScaleY="76471" custLinFactNeighborY="-23393">
        <dgm:presLayoutVars>
          <dgm:bulletEnabled val="1"/>
        </dgm:presLayoutVars>
      </dgm:prSet>
      <dgm:spPr>
        <a:ln>
          <a:solidFill>
            <a:srgbClr val="F5A904"/>
          </a:solidFill>
        </a:ln>
      </dgm:spPr>
      <dgm:t>
        <a:bodyPr/>
        <a:lstStyle/>
        <a:p>
          <a:endParaRPr lang="es-ES"/>
        </a:p>
      </dgm:t>
    </dgm:pt>
  </dgm:ptLst>
  <dgm:cxnLst>
    <dgm:cxn modelId="{512FFF7A-1644-4B72-B93D-DA1F9650FF06}" type="presOf" srcId="{80C0BD78-F1A5-4E63-A5BE-31DC10360539}" destId="{551EFA86-A506-48CC-847D-EC1ECA522DDB}" srcOrd="0" destOrd="0" presId="urn:microsoft.com/office/officeart/2005/8/layout/list1"/>
    <dgm:cxn modelId="{58275D80-3FB4-483A-A245-704333F24117}" type="presOf" srcId="{80C0BD78-F1A5-4E63-A5BE-31DC10360539}" destId="{EAE36F0B-A67D-4508-8B56-87BF40B8DD5D}" srcOrd="1" destOrd="0" presId="urn:microsoft.com/office/officeart/2005/8/layout/list1"/>
    <dgm:cxn modelId="{9471702B-A97D-4B5D-A251-53743E150D3E}" srcId="{091458CA-13E3-4237-9CFB-F503C893883F}" destId="{80C0BD78-F1A5-4E63-A5BE-31DC10360539}" srcOrd="0" destOrd="0" parTransId="{ADC88207-D6D8-424B-9590-4487461534EA}" sibTransId="{C5E7D6B2-EAFA-401A-932B-D3B91C960D8B}"/>
    <dgm:cxn modelId="{E720593C-FD88-4A19-A064-1CA164757A98}" type="presOf" srcId="{091458CA-13E3-4237-9CFB-F503C893883F}" destId="{8B2970FD-F76B-4729-9764-3E33FFD49770}" srcOrd="0" destOrd="0" presId="urn:microsoft.com/office/officeart/2005/8/layout/list1"/>
    <dgm:cxn modelId="{977362A0-0D24-4BDA-857E-6D90EFA55F52}" type="presParOf" srcId="{8B2970FD-F76B-4729-9764-3E33FFD49770}" destId="{711C9190-03B5-4873-9C69-74B6D3079881}" srcOrd="0" destOrd="0" presId="urn:microsoft.com/office/officeart/2005/8/layout/list1"/>
    <dgm:cxn modelId="{8FC879C8-4145-4C3D-9287-4CD95592FF70}" type="presParOf" srcId="{711C9190-03B5-4873-9C69-74B6D3079881}" destId="{551EFA86-A506-48CC-847D-EC1ECA522DDB}" srcOrd="0" destOrd="0" presId="urn:microsoft.com/office/officeart/2005/8/layout/list1"/>
    <dgm:cxn modelId="{814C4EF0-FB5C-4F5D-9C24-B92775556A17}" type="presParOf" srcId="{711C9190-03B5-4873-9C69-74B6D3079881}" destId="{EAE36F0B-A67D-4508-8B56-87BF40B8DD5D}" srcOrd="1" destOrd="0" presId="urn:microsoft.com/office/officeart/2005/8/layout/list1"/>
    <dgm:cxn modelId="{39C89E6E-02A2-499C-9E9B-687A9C66FAAD}" type="presParOf" srcId="{8B2970FD-F76B-4729-9764-3E33FFD49770}" destId="{AEB01EF4-1F4F-40EC-BC89-025E1AE348E6}" srcOrd="1" destOrd="0" presId="urn:microsoft.com/office/officeart/2005/8/layout/list1"/>
    <dgm:cxn modelId="{948754A6-F651-4CA7-9844-CD24B9320FB2}" type="presParOf" srcId="{8B2970FD-F76B-4729-9764-3E33FFD49770}" destId="{21230BD8-2E93-4CDF-A2AD-ED949AD6851D}" srcOrd="2" destOrd="0" presId="urn:microsoft.com/office/officeart/2005/8/layout/list1"/>
  </dgm:cxnLst>
  <dgm:bg/>
  <dgm:whole>
    <a:ln>
      <a:solidFill>
        <a:srgbClr val="F5A904"/>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9CB69-2ABD-45D8-AB78-EDB00A293E5A}">
      <dsp:nvSpPr>
        <dsp:cNvPr id="0" name=""/>
        <dsp:cNvSpPr/>
      </dsp:nvSpPr>
      <dsp:spPr>
        <a:xfrm rot="16200000">
          <a:off x="-838459" y="840464"/>
          <a:ext cx="3885904" cy="2204974"/>
        </a:xfrm>
        <a:prstGeom prst="flowChartManualOperation">
          <a:avLst/>
        </a:prstGeom>
        <a:solidFill>
          <a:srgbClr val="F5A90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t" anchorCtr="0">
          <a:noAutofit/>
        </a:bodyPr>
        <a:lstStyle/>
        <a:p>
          <a:pPr lvl="0" algn="l" defTabSz="1422400">
            <a:lnSpc>
              <a:spcPct val="100000"/>
            </a:lnSpc>
            <a:spcBef>
              <a:spcPct val="0"/>
            </a:spcBef>
            <a:spcAft>
              <a:spcPts val="500"/>
            </a:spcAft>
          </a:pPr>
          <a:r>
            <a:rPr lang="es-ES" sz="3200" b="1" kern="1200" dirty="0" smtClean="0"/>
            <a:t>945 Has</a:t>
          </a:r>
        </a:p>
        <a:p>
          <a:pPr lvl="0" algn="l" defTabSz="1422400">
            <a:lnSpc>
              <a:spcPct val="100000"/>
            </a:lnSpc>
            <a:spcBef>
              <a:spcPct val="0"/>
            </a:spcBef>
            <a:spcAft>
              <a:spcPts val="500"/>
            </a:spcAft>
          </a:pPr>
          <a:r>
            <a:rPr lang="es-ES" sz="1800" b="1" kern="1200" dirty="0" smtClean="0"/>
            <a:t>por Año que se:</a:t>
          </a:r>
        </a:p>
        <a:p>
          <a:pPr lvl="0" algn="l" defTabSz="1422400">
            <a:lnSpc>
              <a:spcPct val="100000"/>
            </a:lnSpc>
            <a:spcBef>
              <a:spcPct val="0"/>
            </a:spcBef>
            <a:spcAft>
              <a:spcPts val="500"/>
            </a:spcAft>
          </a:pPr>
          <a:endParaRPr lang="es-ES" sz="500" b="1" kern="1200" dirty="0"/>
        </a:p>
        <a:p>
          <a:pPr marL="228600" lvl="1" indent="-228600" algn="l" defTabSz="1155700">
            <a:lnSpc>
              <a:spcPct val="90000"/>
            </a:lnSpc>
            <a:spcBef>
              <a:spcPct val="0"/>
            </a:spcBef>
            <a:spcAft>
              <a:spcPct val="15000"/>
            </a:spcAft>
            <a:buChar char="••"/>
          </a:pPr>
          <a:r>
            <a:rPr lang="es-ES" sz="2600" kern="1200" dirty="0" smtClean="0"/>
            <a:t>Cosechan </a:t>
          </a:r>
          <a:endParaRPr lang="es-ES" sz="2600" kern="1200" dirty="0"/>
        </a:p>
        <a:p>
          <a:pPr marL="228600" lvl="1" indent="-228600" algn="l" defTabSz="1155700">
            <a:lnSpc>
              <a:spcPct val="90000"/>
            </a:lnSpc>
            <a:spcBef>
              <a:spcPct val="0"/>
            </a:spcBef>
            <a:spcAft>
              <a:spcPct val="15000"/>
            </a:spcAft>
            <a:buChar char="••"/>
          </a:pPr>
          <a:r>
            <a:rPr lang="es-ES" sz="2600" kern="1200" dirty="0" smtClean="0"/>
            <a:t>Curan</a:t>
          </a:r>
          <a:endParaRPr lang="es-ES" sz="2600" kern="1200" dirty="0"/>
        </a:p>
        <a:p>
          <a:pPr marL="228600" lvl="1" indent="-228600" algn="l" defTabSz="1155700">
            <a:lnSpc>
              <a:spcPct val="90000"/>
            </a:lnSpc>
            <a:spcBef>
              <a:spcPct val="0"/>
            </a:spcBef>
            <a:spcAft>
              <a:spcPct val="15000"/>
            </a:spcAft>
            <a:buChar char="••"/>
          </a:pPr>
          <a:r>
            <a:rPr lang="es-ES" sz="2600" kern="1200" dirty="0" smtClean="0"/>
            <a:t>Clasifican</a:t>
          </a:r>
          <a:endParaRPr lang="es-ES" sz="2600" kern="1200" dirty="0"/>
        </a:p>
      </dsp:txBody>
      <dsp:txXfrm rot="5400000">
        <a:off x="2006" y="777180"/>
        <a:ext cx="2204974" cy="2331542"/>
      </dsp:txXfrm>
    </dsp:sp>
    <dsp:sp modelId="{671AC4BA-1113-4AD9-9FF0-DFFD0FE12BE3}">
      <dsp:nvSpPr>
        <dsp:cNvPr id="0" name=""/>
        <dsp:cNvSpPr/>
      </dsp:nvSpPr>
      <dsp:spPr>
        <a:xfrm rot="16200000">
          <a:off x="1469650" y="882121"/>
          <a:ext cx="3885904" cy="2121661"/>
        </a:xfrm>
        <a:prstGeom prst="flowChartManualOperation">
          <a:avLst/>
        </a:prstGeom>
        <a:solidFill>
          <a:srgbClr val="F5A90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l" defTabSz="1422400">
            <a:lnSpc>
              <a:spcPct val="100000"/>
            </a:lnSpc>
            <a:spcBef>
              <a:spcPct val="0"/>
            </a:spcBef>
            <a:spcAft>
              <a:spcPts val="500"/>
            </a:spcAft>
          </a:pPr>
          <a:r>
            <a:rPr lang="es-ES" sz="3200" b="1" kern="1200" dirty="0" smtClean="0"/>
            <a:t>2.646.000 </a:t>
          </a:r>
        </a:p>
        <a:p>
          <a:pPr lvl="0" algn="l" defTabSz="1422400">
            <a:lnSpc>
              <a:spcPct val="100000"/>
            </a:lnSpc>
            <a:spcBef>
              <a:spcPct val="0"/>
            </a:spcBef>
            <a:spcAft>
              <a:spcPts val="500"/>
            </a:spcAft>
          </a:pPr>
          <a:r>
            <a:rPr lang="es-ES" sz="3200" b="1" kern="1200" dirty="0" smtClean="0"/>
            <a:t>Kg</a:t>
          </a:r>
        </a:p>
        <a:p>
          <a:pPr lvl="0" algn="l" defTabSz="1422400">
            <a:lnSpc>
              <a:spcPct val="100000"/>
            </a:lnSpc>
            <a:spcBef>
              <a:spcPct val="0"/>
            </a:spcBef>
            <a:spcAft>
              <a:spcPts val="500"/>
            </a:spcAft>
          </a:pPr>
          <a:r>
            <a:rPr lang="es-ES" sz="2000" b="1" kern="1200" dirty="0" smtClean="0"/>
            <a:t>RECUPERADOS</a:t>
          </a:r>
          <a:endParaRPr lang="es-ES" sz="2000" b="1" kern="1200" dirty="0"/>
        </a:p>
      </dsp:txBody>
      <dsp:txXfrm rot="5400000">
        <a:off x="2351771" y="777181"/>
        <a:ext cx="2121661" cy="2331542"/>
      </dsp:txXfrm>
    </dsp:sp>
    <dsp:sp modelId="{80EAEE62-5910-4AF3-A813-FA3A62EC834A}">
      <dsp:nvSpPr>
        <dsp:cNvPr id="0" name=""/>
        <dsp:cNvSpPr/>
      </dsp:nvSpPr>
      <dsp:spPr>
        <a:xfrm rot="16200000">
          <a:off x="3790359" y="829511"/>
          <a:ext cx="3885904" cy="2226881"/>
        </a:xfrm>
        <a:prstGeom prst="flowChartManualOperation">
          <a:avLst/>
        </a:prstGeom>
        <a:solidFill>
          <a:srgbClr val="F5A90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l" defTabSz="1422400">
            <a:lnSpc>
              <a:spcPct val="100000"/>
            </a:lnSpc>
            <a:spcBef>
              <a:spcPct val="0"/>
            </a:spcBef>
            <a:spcAft>
              <a:spcPts val="500"/>
            </a:spcAft>
          </a:pPr>
          <a:r>
            <a:rPr lang="es-ES" sz="3200" b="1" kern="1200" dirty="0" smtClean="0"/>
            <a:t>$ 349 Mill.</a:t>
          </a:r>
        </a:p>
        <a:p>
          <a:pPr lvl="0" algn="l" defTabSz="1422400">
            <a:lnSpc>
              <a:spcPct val="100000"/>
            </a:lnSpc>
            <a:spcBef>
              <a:spcPct val="0"/>
            </a:spcBef>
            <a:spcAft>
              <a:spcPts val="500"/>
            </a:spcAft>
          </a:pPr>
          <a:r>
            <a:rPr lang="es-ES" sz="2300" b="1" kern="1200" dirty="0" smtClean="0"/>
            <a:t>PBI JUJUY</a:t>
          </a:r>
          <a:endParaRPr lang="es-ES" sz="2300" b="1" kern="1200" dirty="0"/>
        </a:p>
      </dsp:txBody>
      <dsp:txXfrm rot="5400000">
        <a:off x="4619870" y="777181"/>
        <a:ext cx="2226881" cy="2331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30BD8-2E93-4CDF-A2AD-ED949AD6851D}">
      <dsp:nvSpPr>
        <dsp:cNvPr id="0" name=""/>
        <dsp:cNvSpPr/>
      </dsp:nvSpPr>
      <dsp:spPr>
        <a:xfrm>
          <a:off x="0" y="0"/>
          <a:ext cx="6694713" cy="1002075"/>
        </a:xfrm>
        <a:prstGeom prst="rect">
          <a:avLst/>
        </a:prstGeom>
        <a:solidFill>
          <a:schemeClr val="lt2">
            <a:alpha val="90000"/>
            <a:hueOff val="0"/>
            <a:satOff val="0"/>
            <a:lumOff val="0"/>
            <a:alphaOff val="0"/>
          </a:schemeClr>
        </a:solidFill>
        <a:ln w="12700" cap="flat" cmpd="sng" algn="ctr">
          <a:solidFill>
            <a:srgbClr val="F5A904"/>
          </a:solidFill>
          <a:prstDash val="solid"/>
          <a:miter lim="800000"/>
        </a:ln>
        <a:effectLst/>
      </dsp:spPr>
      <dsp:style>
        <a:lnRef idx="2">
          <a:scrgbClr r="0" g="0" b="0"/>
        </a:lnRef>
        <a:fillRef idx="1">
          <a:scrgbClr r="0" g="0" b="0"/>
        </a:fillRef>
        <a:effectRef idx="0">
          <a:scrgbClr r="0" g="0" b="0"/>
        </a:effectRef>
        <a:fontRef idx="minor"/>
      </dsp:style>
    </dsp:sp>
    <dsp:sp modelId="{EAE36F0B-A67D-4508-8B56-87BF40B8DD5D}">
      <dsp:nvSpPr>
        <dsp:cNvPr id="0" name=""/>
        <dsp:cNvSpPr/>
      </dsp:nvSpPr>
      <dsp:spPr>
        <a:xfrm>
          <a:off x="236377" y="238405"/>
          <a:ext cx="6374355" cy="850166"/>
        </a:xfrm>
        <a:prstGeom prst="roundRect">
          <a:avLst/>
        </a:prstGeom>
        <a:solidFill>
          <a:srgbClr val="F5A90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131" tIns="0" rIns="177131" bIns="0" numCol="1" spcCol="1270" anchor="ctr" anchorCtr="0">
          <a:noAutofit/>
        </a:bodyPr>
        <a:lstStyle/>
        <a:p>
          <a:pPr lvl="0" algn="l" defTabSz="1422400">
            <a:lnSpc>
              <a:spcPct val="90000"/>
            </a:lnSpc>
            <a:spcBef>
              <a:spcPct val="0"/>
            </a:spcBef>
            <a:spcAft>
              <a:spcPct val="35000"/>
            </a:spcAft>
          </a:pPr>
          <a:r>
            <a:rPr lang="es-ES" sz="3200" kern="1200" dirty="0" smtClean="0">
              <a:solidFill>
                <a:srgbClr val="564D16"/>
              </a:solidFill>
            </a:rPr>
            <a:t>TOTAL: $ 62.582.000 </a:t>
          </a:r>
          <a:r>
            <a:rPr lang="es-ES" sz="2000" kern="1200" dirty="0" smtClean="0">
              <a:solidFill>
                <a:srgbClr val="564D16"/>
              </a:solidFill>
            </a:rPr>
            <a:t>(en sueldos y jornales)</a:t>
          </a:r>
          <a:endParaRPr lang="es-ES" sz="2000" kern="1200" dirty="0">
            <a:solidFill>
              <a:srgbClr val="564D16"/>
            </a:solidFill>
          </a:endParaRPr>
        </a:p>
      </dsp:txBody>
      <dsp:txXfrm>
        <a:off x="277879" y="279907"/>
        <a:ext cx="6291351" cy="76716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061E7-ACC2-4B9E-A065-E2DD6381C6AF}" type="datetimeFigureOut">
              <a:rPr lang="es-AR" smtClean="0"/>
              <a:pPr/>
              <a:t>11/3/2020</a:t>
            </a:fld>
            <a:endParaRPr lang="es-AR"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10B98-43A0-47E7-BC92-1CEB1A86A4CF}" type="slidenum">
              <a:rPr lang="es-AR" smtClean="0"/>
              <a:pPr/>
              <a:t>‹Nº›</a:t>
            </a:fld>
            <a:endParaRPr lang="es-AR" dirty="0"/>
          </a:p>
        </p:txBody>
      </p:sp>
    </p:spTree>
    <p:extLst>
      <p:ext uri="{BB962C8B-B14F-4D97-AF65-F5344CB8AC3E}">
        <p14:creationId xmlns:p14="http://schemas.microsoft.com/office/powerpoint/2010/main" val="362014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B64D2500-DBF1-44B9-B95C-B532057F08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14" y="0"/>
            <a:ext cx="12215814" cy="6898342"/>
          </a:xfrm>
          <a:prstGeom prst="rect">
            <a:avLst/>
          </a:prstGeom>
        </p:spPr>
      </p:pic>
      <p:sp>
        <p:nvSpPr>
          <p:cNvPr id="8" name="CuadroTexto 7">
            <a:extLst>
              <a:ext uri="{FF2B5EF4-FFF2-40B4-BE49-F238E27FC236}">
                <a16:creationId xmlns="" xmlns:a16="http://schemas.microsoft.com/office/drawing/2014/main" id="{831A47F3-A20B-427E-AE5B-FF9293220DAA}"/>
              </a:ext>
            </a:extLst>
          </p:cNvPr>
          <p:cNvSpPr txBox="1"/>
          <p:nvPr userDrawn="1"/>
        </p:nvSpPr>
        <p:spPr>
          <a:xfrm>
            <a:off x="1720850" y="717550"/>
            <a:ext cx="5934317" cy="1750992"/>
          </a:xfrm>
          <a:prstGeom prst="rect">
            <a:avLst/>
          </a:prstGeom>
          <a:noFill/>
        </p:spPr>
        <p:txBody>
          <a:bodyPr wrap="square" rtlCol="0">
            <a:spAutoFit/>
          </a:bodyPr>
          <a:lstStyle/>
          <a:p>
            <a:pPr>
              <a:lnSpc>
                <a:spcPts val="4300"/>
              </a:lnSpc>
            </a:pPr>
            <a:r>
              <a:rPr lang="es-ES" sz="4400" b="1" spc="-130" dirty="0" smtClean="0">
                <a:solidFill>
                  <a:srgbClr val="F5A904"/>
                </a:solidFill>
                <a:latin typeface="Tahoma" panose="020B0604030504040204" pitchFamily="34" charset="0"/>
                <a:ea typeface="Tahoma" panose="020B0604030504040204" pitchFamily="34" charset="0"/>
                <a:cs typeface="Tahoma" panose="020B0604030504040204" pitchFamily="34" charset="0"/>
              </a:rPr>
              <a:t>XVI</a:t>
            </a:r>
            <a:endParaRPr lang="es-ES" sz="4400" b="1" spc="-130" dirty="0">
              <a:solidFill>
                <a:srgbClr val="F5A904"/>
              </a:solidFill>
              <a:latin typeface="Tahoma" panose="020B0604030504040204" pitchFamily="34" charset="0"/>
              <a:ea typeface="Tahoma" panose="020B0604030504040204" pitchFamily="34" charset="0"/>
              <a:cs typeface="Tahoma" panose="020B0604030504040204" pitchFamily="34" charset="0"/>
            </a:endParaRPr>
          </a:p>
          <a:p>
            <a:pPr>
              <a:lnSpc>
                <a:spcPts val="4300"/>
              </a:lnSpc>
            </a:pPr>
            <a:r>
              <a:rPr lang="es-ES" sz="4400" b="1" spc="-130" dirty="0">
                <a:solidFill>
                  <a:srgbClr val="7FB451"/>
                </a:solidFill>
                <a:latin typeface="Tahoma" panose="020B0604030504040204" pitchFamily="34" charset="0"/>
                <a:ea typeface="Tahoma" panose="020B0604030504040204" pitchFamily="34" charset="0"/>
                <a:cs typeface="Tahoma" panose="020B0604030504040204" pitchFamily="34" charset="0"/>
              </a:rPr>
              <a:t>CONGRESO</a:t>
            </a:r>
          </a:p>
          <a:p>
            <a:pPr>
              <a:lnSpc>
                <a:spcPts val="4300"/>
              </a:lnSpc>
            </a:pPr>
            <a:r>
              <a:rPr lang="es-ES" sz="4400" b="1" spc="-130" dirty="0">
                <a:solidFill>
                  <a:srgbClr val="7FB451"/>
                </a:solidFill>
                <a:latin typeface="Tahoma" panose="020B0604030504040204" pitchFamily="34" charset="0"/>
                <a:ea typeface="Tahoma" panose="020B0604030504040204" pitchFamily="34" charset="0"/>
                <a:cs typeface="Tahoma" panose="020B0604030504040204" pitchFamily="34" charset="0"/>
              </a:rPr>
              <a:t>INTERNACIONAL</a:t>
            </a:r>
          </a:p>
        </p:txBody>
      </p:sp>
      <p:sp>
        <p:nvSpPr>
          <p:cNvPr id="9" name="CuadroTexto 8">
            <a:extLst>
              <a:ext uri="{FF2B5EF4-FFF2-40B4-BE49-F238E27FC236}">
                <a16:creationId xmlns="" xmlns:a16="http://schemas.microsoft.com/office/drawing/2014/main" id="{ED777F23-E3D4-4055-AC12-13432823C36E}"/>
              </a:ext>
            </a:extLst>
          </p:cNvPr>
          <p:cNvSpPr txBox="1"/>
          <p:nvPr userDrawn="1"/>
        </p:nvSpPr>
        <p:spPr>
          <a:xfrm>
            <a:off x="1720850" y="2330135"/>
            <a:ext cx="2218300" cy="584775"/>
          </a:xfrm>
          <a:prstGeom prst="rect">
            <a:avLst/>
          </a:prstGeom>
          <a:noFill/>
        </p:spPr>
        <p:txBody>
          <a:bodyPr wrap="none" rtlCol="0">
            <a:spAutoFit/>
          </a:bodyPr>
          <a:lstStyle/>
          <a:p>
            <a:r>
              <a:rPr lang="es-ES" sz="3200" b="1" i="1" dirty="0" smtClean="0">
                <a:solidFill>
                  <a:srgbClr val="ABA9AA"/>
                </a:solidFill>
              </a:rPr>
              <a:t>ALASA </a:t>
            </a:r>
            <a:r>
              <a:rPr lang="es-ES" sz="3200" b="1" i="1" dirty="0">
                <a:solidFill>
                  <a:srgbClr val="ABA9AA"/>
                </a:solidFill>
              </a:rPr>
              <a:t>2020</a:t>
            </a:r>
          </a:p>
        </p:txBody>
      </p:sp>
      <p:pic>
        <p:nvPicPr>
          <p:cNvPr id="10" name="Imagen 9">
            <a:extLst>
              <a:ext uri="{FF2B5EF4-FFF2-40B4-BE49-F238E27FC236}">
                <a16:creationId xmlns="" xmlns:a16="http://schemas.microsoft.com/office/drawing/2014/main" id="{A6162E4D-CE9E-41D2-9145-2644690F83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32494"/>
            <a:ext cx="12192000" cy="251012"/>
          </a:xfrm>
          <a:prstGeom prst="rect">
            <a:avLst/>
          </a:prstGeom>
        </p:spPr>
      </p:pic>
      <p:pic>
        <p:nvPicPr>
          <p:cNvPr id="11" name="Imagen 10">
            <a:extLst>
              <a:ext uri="{FF2B5EF4-FFF2-40B4-BE49-F238E27FC236}">
                <a16:creationId xmlns="" xmlns:a16="http://schemas.microsoft.com/office/drawing/2014/main" id="{87DAD835-7B60-4546-BE96-F0658926EB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01225" y="5547924"/>
            <a:ext cx="2390776" cy="1356222"/>
          </a:xfrm>
          <a:prstGeom prst="rect">
            <a:avLst/>
          </a:prstGeom>
        </p:spPr>
      </p:pic>
      <p:pic>
        <p:nvPicPr>
          <p:cNvPr id="12" name="Imagen 11">
            <a:extLst>
              <a:ext uri="{FF2B5EF4-FFF2-40B4-BE49-F238E27FC236}">
                <a16:creationId xmlns="" xmlns:a16="http://schemas.microsoft.com/office/drawing/2014/main" id="{A91E45C3-3046-4D07-BBDB-9A88EA69E1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91750" y="5796576"/>
            <a:ext cx="1776412" cy="953474"/>
          </a:xfrm>
          <a:prstGeom prst="rect">
            <a:avLst/>
          </a:prstGeom>
        </p:spPr>
      </p:pic>
      <p:pic>
        <p:nvPicPr>
          <p:cNvPr id="13" name="Imagen 12">
            <a:extLst>
              <a:ext uri="{FF2B5EF4-FFF2-40B4-BE49-F238E27FC236}">
                <a16:creationId xmlns="" xmlns:a16="http://schemas.microsoft.com/office/drawing/2014/main" id="{1992CBFC-FAD0-4789-B4BE-052753EB3AD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765" t="20000" r="88065" b="68148"/>
          <a:stretch/>
        </p:blipFill>
        <p:spPr>
          <a:xfrm>
            <a:off x="723899" y="1371600"/>
            <a:ext cx="749301" cy="812800"/>
          </a:xfrm>
          <a:prstGeom prst="rect">
            <a:avLst/>
          </a:prstGeom>
        </p:spPr>
      </p:pic>
      <p:pic>
        <p:nvPicPr>
          <p:cNvPr id="14" name="Imagen 13">
            <a:extLst>
              <a:ext uri="{FF2B5EF4-FFF2-40B4-BE49-F238E27FC236}">
                <a16:creationId xmlns="" xmlns:a16="http://schemas.microsoft.com/office/drawing/2014/main" id="{14B48573-969E-4BC8-A34B-A49230EFBCB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2575" t="8731" r="81255" b="81053"/>
          <a:stretch/>
        </p:blipFill>
        <p:spPr>
          <a:xfrm>
            <a:off x="1346198" y="585808"/>
            <a:ext cx="749301" cy="700628"/>
          </a:xfrm>
          <a:prstGeom prst="rect">
            <a:avLst/>
          </a:prstGeom>
        </p:spPr>
      </p:pic>
      <p:pic>
        <p:nvPicPr>
          <p:cNvPr id="15" name="Imagen 14">
            <a:extLst>
              <a:ext uri="{FF2B5EF4-FFF2-40B4-BE49-F238E27FC236}">
                <a16:creationId xmlns="" xmlns:a16="http://schemas.microsoft.com/office/drawing/2014/main" id="{52A122E2-58AB-4AA7-BF0B-80072D227A6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0563" t="16224" r="55882" b="78012"/>
          <a:stretch/>
        </p:blipFill>
        <p:spPr>
          <a:xfrm>
            <a:off x="4902200" y="1155700"/>
            <a:ext cx="431800" cy="395308"/>
          </a:xfrm>
          <a:prstGeom prst="rect">
            <a:avLst/>
          </a:prstGeom>
        </p:spPr>
      </p:pic>
      <p:pic>
        <p:nvPicPr>
          <p:cNvPr id="16" name="Imagen 15">
            <a:extLst>
              <a:ext uri="{FF2B5EF4-FFF2-40B4-BE49-F238E27FC236}">
                <a16:creationId xmlns="" xmlns:a16="http://schemas.microsoft.com/office/drawing/2014/main" id="{99E0FB3E-DE60-49CD-BFC4-E573239F928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8444" t="19766" r="35060" b="68873"/>
          <a:stretch/>
        </p:blipFill>
        <p:spPr>
          <a:xfrm>
            <a:off x="7113829" y="1551009"/>
            <a:ext cx="788988" cy="779126"/>
          </a:xfrm>
          <a:prstGeom prst="rect">
            <a:avLst/>
          </a:prstGeom>
        </p:spPr>
      </p:pic>
      <p:pic>
        <p:nvPicPr>
          <p:cNvPr id="17" name="Imagen 16">
            <a:extLst>
              <a:ext uri="{FF2B5EF4-FFF2-40B4-BE49-F238E27FC236}">
                <a16:creationId xmlns="" xmlns:a16="http://schemas.microsoft.com/office/drawing/2014/main" id="{F9AE3B5B-94DA-4514-83DD-4DFD230CFEC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95759" t="3468" r="2843" b="94611"/>
          <a:stretch/>
        </p:blipFill>
        <p:spPr>
          <a:xfrm>
            <a:off x="11798300" y="585809"/>
            <a:ext cx="169861" cy="131742"/>
          </a:xfrm>
          <a:prstGeom prst="rect">
            <a:avLst/>
          </a:prstGeom>
        </p:spPr>
      </p:pic>
      <p:pic>
        <p:nvPicPr>
          <p:cNvPr id="18" name="Imagen 17">
            <a:extLst>
              <a:ext uri="{FF2B5EF4-FFF2-40B4-BE49-F238E27FC236}">
                <a16:creationId xmlns="" xmlns:a16="http://schemas.microsoft.com/office/drawing/2014/main" id="{1A772FB6-A717-4A2A-984D-2E0814E4CAA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2887" t="41386" r="44499" b="51804"/>
          <a:stretch/>
        </p:blipFill>
        <p:spPr>
          <a:xfrm>
            <a:off x="6591301" y="3186092"/>
            <a:ext cx="317500" cy="467019"/>
          </a:xfrm>
          <a:prstGeom prst="rect">
            <a:avLst/>
          </a:prstGeom>
        </p:spPr>
      </p:pic>
      <p:pic>
        <p:nvPicPr>
          <p:cNvPr id="19" name="Imagen 18">
            <a:extLst>
              <a:ext uri="{FF2B5EF4-FFF2-40B4-BE49-F238E27FC236}">
                <a16:creationId xmlns="" xmlns:a16="http://schemas.microsoft.com/office/drawing/2014/main" id="{A1793CDC-3F6D-4D62-8766-F792AD6E31C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3477" t="49188" r="48367" b="36752"/>
          <a:stretch/>
        </p:blipFill>
        <p:spPr>
          <a:xfrm>
            <a:off x="5600700" y="3873500"/>
            <a:ext cx="990601" cy="964181"/>
          </a:xfrm>
          <a:prstGeom prst="rect">
            <a:avLst/>
          </a:prstGeom>
        </p:spPr>
      </p:pic>
      <p:pic>
        <p:nvPicPr>
          <p:cNvPr id="20" name="Imagen 19">
            <a:extLst>
              <a:ext uri="{FF2B5EF4-FFF2-40B4-BE49-F238E27FC236}">
                <a16:creationId xmlns="" xmlns:a16="http://schemas.microsoft.com/office/drawing/2014/main" id="{400A90B1-5247-4B36-9D3E-02703136D09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3477" t="49188" r="48367" b="36752"/>
          <a:stretch/>
        </p:blipFill>
        <p:spPr>
          <a:xfrm>
            <a:off x="7113830" y="38867"/>
            <a:ext cx="788988" cy="767945"/>
          </a:xfrm>
          <a:prstGeom prst="rect">
            <a:avLst/>
          </a:prstGeom>
        </p:spPr>
      </p:pic>
      <p:pic>
        <p:nvPicPr>
          <p:cNvPr id="21" name="Imagen 20">
            <a:extLst>
              <a:ext uri="{FF2B5EF4-FFF2-40B4-BE49-F238E27FC236}">
                <a16:creationId xmlns="" xmlns:a16="http://schemas.microsoft.com/office/drawing/2014/main" id="{EEDF6F27-A019-4D4A-8C0C-E3A2788EFF6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8444" t="19766" r="35060" b="68873"/>
          <a:stretch/>
        </p:blipFill>
        <p:spPr>
          <a:xfrm>
            <a:off x="803391" y="3323247"/>
            <a:ext cx="709496" cy="700628"/>
          </a:xfrm>
          <a:prstGeom prst="rect">
            <a:avLst/>
          </a:prstGeom>
        </p:spPr>
      </p:pic>
      <p:pic>
        <p:nvPicPr>
          <p:cNvPr id="22" name="Imagen 21">
            <a:extLst>
              <a:ext uri="{FF2B5EF4-FFF2-40B4-BE49-F238E27FC236}">
                <a16:creationId xmlns="" xmlns:a16="http://schemas.microsoft.com/office/drawing/2014/main" id="{7C0AC9D3-DA85-43BE-A2BC-F9988DDCD36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95759" t="3468" r="2843" b="94611"/>
          <a:stretch/>
        </p:blipFill>
        <p:spPr>
          <a:xfrm>
            <a:off x="1846261" y="388195"/>
            <a:ext cx="169861" cy="131742"/>
          </a:xfrm>
          <a:prstGeom prst="rect">
            <a:avLst/>
          </a:prstGeom>
        </p:spPr>
      </p:pic>
      <p:pic>
        <p:nvPicPr>
          <p:cNvPr id="23" name="Imagen 22">
            <a:extLst>
              <a:ext uri="{FF2B5EF4-FFF2-40B4-BE49-F238E27FC236}">
                <a16:creationId xmlns="" xmlns:a16="http://schemas.microsoft.com/office/drawing/2014/main" id="{62063812-56B6-4AAA-A5DA-76397D247E0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0563" t="16224" r="55882" b="78012"/>
          <a:stretch/>
        </p:blipFill>
        <p:spPr>
          <a:xfrm>
            <a:off x="3620294" y="3542237"/>
            <a:ext cx="431800" cy="395308"/>
          </a:xfrm>
          <a:prstGeom prst="rect">
            <a:avLst/>
          </a:prstGeom>
        </p:spPr>
      </p:pic>
    </p:spTree>
    <p:extLst>
      <p:ext uri="{BB962C8B-B14F-4D97-AF65-F5344CB8AC3E}">
        <p14:creationId xmlns:p14="http://schemas.microsoft.com/office/powerpoint/2010/main" val="18544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7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2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200" fill="hold"/>
                                        <p:tgtEl>
                                          <p:spTgt spid="11"/>
                                        </p:tgtEl>
                                        <p:attrNameLst>
                                          <p:attrName>ppt_x</p:attrName>
                                        </p:attrNameLst>
                                      </p:cBhvr>
                                      <p:tavLst>
                                        <p:tav tm="0">
                                          <p:val>
                                            <p:strVal val="#ppt_x"/>
                                          </p:val>
                                        </p:tav>
                                        <p:tav tm="100000">
                                          <p:val>
                                            <p:strVal val="#ppt_x"/>
                                          </p:val>
                                        </p:tav>
                                      </p:tavLst>
                                    </p:anim>
                                    <p:anim calcmode="lin" valueType="num">
                                      <p:cBhvr additive="base">
                                        <p:cTn id="17" dur="1200" fill="hold"/>
                                        <p:tgtEl>
                                          <p:spTgt spid="11"/>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7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700"/>
                                        <p:tgtEl>
                                          <p:spTgt spid="12"/>
                                        </p:tgtEl>
                                      </p:cBhvr>
                                    </p:animEffect>
                                  </p:childTnLst>
                                </p:cTn>
                              </p:par>
                              <p:par>
                                <p:cTn id="21" presetID="10" presetClass="entr" presetSubtype="0" fill="hold" grpId="0" nodeType="withEffect">
                                  <p:stCondLst>
                                    <p:cond delay="7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900"/>
                                        <p:tgtEl>
                                          <p:spTgt spid="8"/>
                                        </p:tgtEl>
                                      </p:cBhvr>
                                    </p:animEffect>
                                  </p:childTnLst>
                                </p:cTn>
                              </p:par>
                              <p:par>
                                <p:cTn id="24" presetID="10" presetClass="entr" presetSubtype="0" fill="hold" grpId="0" nodeType="withEffect">
                                  <p:stCondLst>
                                    <p:cond delay="11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900"/>
                                        <p:tgtEl>
                                          <p:spTgt spid="9"/>
                                        </p:tgtEl>
                                      </p:cBhvr>
                                    </p:animEffect>
                                  </p:childTnLst>
                                </p:cTn>
                              </p:par>
                            </p:childTnLst>
                          </p:cTn>
                        </p:par>
                        <p:par>
                          <p:cTn id="27" fill="hold">
                            <p:stCondLst>
                              <p:cond delay="26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31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36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410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4600"/>
                            </p:stCondLst>
                            <p:childTnLst>
                              <p:par>
                                <p:cTn id="44" presetID="10" presetClass="entr" presetSubtype="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par>
                          <p:cTn id="47" fill="hold">
                            <p:stCondLst>
                              <p:cond delay="5100"/>
                            </p:stCondLst>
                            <p:childTnLst>
                              <p:par>
                                <p:cTn id="48" presetID="10"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par>
                          <p:cTn id="51" fill="hold">
                            <p:stCondLst>
                              <p:cond delay="5600"/>
                            </p:stCondLst>
                            <p:childTnLst>
                              <p:par>
                                <p:cTn id="52" presetID="10"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par>
                          <p:cTn id="55" fill="hold">
                            <p:stCondLst>
                              <p:cond delay="6100"/>
                            </p:stCondLst>
                            <p:childTnLst>
                              <p:par>
                                <p:cTn id="56" presetID="10"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par>
                          <p:cTn id="59" fill="hold">
                            <p:stCondLst>
                              <p:cond delay="6600"/>
                            </p:stCondLst>
                            <p:childTnLst>
                              <p:par>
                                <p:cTn id="60" presetID="10"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par>
                          <p:cTn id="63" fill="hold">
                            <p:stCondLst>
                              <p:cond delay="7100"/>
                            </p:stCondLst>
                            <p:childTnLst>
                              <p:par>
                                <p:cTn id="64" presetID="10" presetClass="entr" presetSubtype="0"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par>
                          <p:cTn id="67" fill="hold">
                            <p:stCondLst>
                              <p:cond delay="7600"/>
                            </p:stCondLst>
                            <p:childTnLst>
                              <p:par>
                                <p:cTn id="68" presetID="10" presetClass="entr" presetSubtype="0"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868653F-4C42-47BA-AC95-E59955CA9A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D43EE8F6-05E7-473F-80D0-E6FEC913A1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3EB07162-5FA1-44E7-B4CA-55BBE3631D42}"/>
              </a:ext>
            </a:extLst>
          </p:cNvPr>
          <p:cNvSpPr>
            <a:spLocks noGrp="1"/>
          </p:cNvSpPr>
          <p:nvPr>
            <p:ph type="dt" sz="half" idx="10"/>
          </p:nvPr>
        </p:nvSpPr>
        <p:spPr/>
        <p:txBody>
          <a:bodyPr/>
          <a:lstStyle/>
          <a:p>
            <a:fld id="{C1993704-2C40-4B4A-B2C1-253C07838C5D}" type="datetimeFigureOut">
              <a:rPr lang="es-ES" smtClean="0"/>
              <a:pPr/>
              <a:t>11/03/2020</a:t>
            </a:fld>
            <a:endParaRPr lang="es-ES" dirty="0"/>
          </a:p>
        </p:txBody>
      </p:sp>
      <p:sp>
        <p:nvSpPr>
          <p:cNvPr id="5" name="Marcador de pie de página 4">
            <a:extLst>
              <a:ext uri="{FF2B5EF4-FFF2-40B4-BE49-F238E27FC236}">
                <a16:creationId xmlns="" xmlns:a16="http://schemas.microsoft.com/office/drawing/2014/main" id="{3E19CAA1-534B-4835-A25C-FFAD2BFC337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 xmlns:a16="http://schemas.microsoft.com/office/drawing/2014/main" id="{E9502CE9-DE7E-466B-9F6B-ED0D43E7F0C9}"/>
              </a:ext>
            </a:extLst>
          </p:cNvPr>
          <p:cNvSpPr>
            <a:spLocks noGrp="1"/>
          </p:cNvSpPr>
          <p:nvPr>
            <p:ph type="sldNum" sz="quarter" idx="12"/>
          </p:nvPr>
        </p:nvSpPr>
        <p:spPr/>
        <p:txBody>
          <a:bodyPr/>
          <a:lstStyle/>
          <a:p>
            <a:fld id="{E0D432AB-02D2-4FFF-BDFA-03B094705754}" type="slidenum">
              <a:rPr lang="es-ES" smtClean="0"/>
              <a:pPr/>
              <a:t>‹Nº›</a:t>
            </a:fld>
            <a:endParaRPr lang="es-ES" dirty="0"/>
          </a:p>
        </p:txBody>
      </p:sp>
    </p:spTree>
    <p:extLst>
      <p:ext uri="{BB962C8B-B14F-4D97-AF65-F5344CB8AC3E}">
        <p14:creationId xmlns:p14="http://schemas.microsoft.com/office/powerpoint/2010/main" val="84781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4CD3DB55-41D0-4124-8174-70642EF92FC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4AEFEA36-641E-405D-B231-C5F20FC2C4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F325421C-3875-4113-AF6E-4CA5DE0B028B}"/>
              </a:ext>
            </a:extLst>
          </p:cNvPr>
          <p:cNvSpPr>
            <a:spLocks noGrp="1"/>
          </p:cNvSpPr>
          <p:nvPr>
            <p:ph type="dt" sz="half" idx="10"/>
          </p:nvPr>
        </p:nvSpPr>
        <p:spPr/>
        <p:txBody>
          <a:bodyPr/>
          <a:lstStyle/>
          <a:p>
            <a:fld id="{C1993704-2C40-4B4A-B2C1-253C07838C5D}" type="datetimeFigureOut">
              <a:rPr lang="es-ES" smtClean="0"/>
              <a:pPr/>
              <a:t>11/03/2020</a:t>
            </a:fld>
            <a:endParaRPr lang="es-ES" dirty="0"/>
          </a:p>
        </p:txBody>
      </p:sp>
      <p:sp>
        <p:nvSpPr>
          <p:cNvPr id="5" name="Marcador de pie de página 4">
            <a:extLst>
              <a:ext uri="{FF2B5EF4-FFF2-40B4-BE49-F238E27FC236}">
                <a16:creationId xmlns="" xmlns:a16="http://schemas.microsoft.com/office/drawing/2014/main" id="{D39EA60E-3909-4E47-B427-B9563333A76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 xmlns:a16="http://schemas.microsoft.com/office/drawing/2014/main" id="{BF63AF43-5B81-43DA-A83F-6D26F0F78DAF}"/>
              </a:ext>
            </a:extLst>
          </p:cNvPr>
          <p:cNvSpPr>
            <a:spLocks noGrp="1"/>
          </p:cNvSpPr>
          <p:nvPr>
            <p:ph type="sldNum" sz="quarter" idx="12"/>
          </p:nvPr>
        </p:nvSpPr>
        <p:spPr/>
        <p:txBody>
          <a:bodyPr/>
          <a:lstStyle/>
          <a:p>
            <a:fld id="{E0D432AB-02D2-4FFF-BDFA-03B094705754}" type="slidenum">
              <a:rPr lang="es-ES" smtClean="0"/>
              <a:pPr/>
              <a:t>‹Nº›</a:t>
            </a:fld>
            <a:endParaRPr lang="es-ES" dirty="0"/>
          </a:p>
        </p:txBody>
      </p:sp>
    </p:spTree>
    <p:extLst>
      <p:ext uri="{BB962C8B-B14F-4D97-AF65-F5344CB8AC3E}">
        <p14:creationId xmlns:p14="http://schemas.microsoft.com/office/powerpoint/2010/main" val="35002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cstate="print">
            <a:extLst>
              <a:ext uri="{28A0092B-C50C-407E-A947-70E740481C1C}">
                <a14:useLocalDpi xmlns:a14="http://schemas.microsoft.com/office/drawing/2010/main" val="0"/>
              </a:ext>
            </a:extLst>
          </a:blip>
          <a:srcRect r="46102"/>
          <a:stretch/>
        </p:blipFill>
        <p:spPr>
          <a:xfrm>
            <a:off x="0" y="0"/>
            <a:ext cx="5544457" cy="6858000"/>
          </a:xfrm>
          <a:prstGeom prst="rect">
            <a:avLst/>
          </a:prstGeom>
        </p:spPr>
      </p:pic>
      <p:pic>
        <p:nvPicPr>
          <p:cNvPr id="8" name="Imagen 7">
            <a:extLst>
              <a:ext uri="{FF2B5EF4-FFF2-40B4-BE49-F238E27FC236}">
                <a16:creationId xmlns="" xmlns:a16="http://schemas.microsoft.com/office/drawing/2014/main" id="{BFB70E27-37FE-42A2-B462-E5FDED6DD6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43880" y="-1"/>
            <a:ext cx="45719" cy="6858000"/>
          </a:xfrm>
          <a:prstGeom prst="rect">
            <a:avLst/>
          </a:prstGeom>
        </p:spPr>
      </p:pic>
      <p:pic>
        <p:nvPicPr>
          <p:cNvPr id="9" name="Imagen 8">
            <a:extLst>
              <a:ext uri="{FF2B5EF4-FFF2-40B4-BE49-F238E27FC236}">
                <a16:creationId xmlns="" xmlns:a16="http://schemas.microsoft.com/office/drawing/2014/main" id="{7D7A7EFF-AB9B-482D-BA83-C2820844CB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23367" cy="6858000"/>
          </a:xfrm>
          <a:prstGeom prst="rect">
            <a:avLst/>
          </a:prstGeom>
        </p:spPr>
      </p:pic>
      <p:pic>
        <p:nvPicPr>
          <p:cNvPr id="12" name="Imagen 11">
            <a:extLst>
              <a:ext uri="{FF2B5EF4-FFF2-40B4-BE49-F238E27FC236}">
                <a16:creationId xmlns="" xmlns:a16="http://schemas.microsoft.com/office/drawing/2014/main" id="{2C1E1CCB-9223-400F-9918-76197F48F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4502" y="4940360"/>
            <a:ext cx="1816098" cy="960774"/>
          </a:xfrm>
          <a:prstGeom prst="rect">
            <a:avLst/>
          </a:prstGeom>
        </p:spPr>
      </p:pic>
      <p:pic>
        <p:nvPicPr>
          <p:cNvPr id="14" name="Imagen 13">
            <a:extLst>
              <a:ext uri="{FF2B5EF4-FFF2-40B4-BE49-F238E27FC236}">
                <a16:creationId xmlns="" xmlns:a16="http://schemas.microsoft.com/office/drawing/2014/main" id="{0222613A-A64B-4118-9C55-6162187144A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765" t="20000" r="88065" b="68148"/>
          <a:stretch/>
        </p:blipFill>
        <p:spPr>
          <a:xfrm>
            <a:off x="148939" y="1742658"/>
            <a:ext cx="749301" cy="812800"/>
          </a:xfrm>
          <a:prstGeom prst="rect">
            <a:avLst/>
          </a:prstGeom>
        </p:spPr>
      </p:pic>
      <p:pic>
        <p:nvPicPr>
          <p:cNvPr id="15" name="Imagen 14">
            <a:extLst>
              <a:ext uri="{FF2B5EF4-FFF2-40B4-BE49-F238E27FC236}">
                <a16:creationId xmlns="" xmlns:a16="http://schemas.microsoft.com/office/drawing/2014/main" id="{5DEB96C4-0221-4A98-BA2E-0693B5BCA6D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2575" t="8731" r="81255" b="81053"/>
          <a:stretch/>
        </p:blipFill>
        <p:spPr>
          <a:xfrm>
            <a:off x="896651" y="956866"/>
            <a:ext cx="749301" cy="700628"/>
          </a:xfrm>
          <a:prstGeom prst="rect">
            <a:avLst/>
          </a:prstGeom>
        </p:spPr>
      </p:pic>
      <p:pic>
        <p:nvPicPr>
          <p:cNvPr id="16" name="Imagen 15">
            <a:extLst>
              <a:ext uri="{FF2B5EF4-FFF2-40B4-BE49-F238E27FC236}">
                <a16:creationId xmlns="" xmlns:a16="http://schemas.microsoft.com/office/drawing/2014/main" id="{19F3C947-A16D-424A-94D6-84581885059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0563" t="16224" r="55882" b="78012"/>
          <a:stretch/>
        </p:blipFill>
        <p:spPr>
          <a:xfrm>
            <a:off x="4327240" y="1526758"/>
            <a:ext cx="431800" cy="395308"/>
          </a:xfrm>
          <a:prstGeom prst="rect">
            <a:avLst/>
          </a:prstGeom>
        </p:spPr>
      </p:pic>
      <p:pic>
        <p:nvPicPr>
          <p:cNvPr id="17" name="Imagen 16">
            <a:extLst>
              <a:ext uri="{FF2B5EF4-FFF2-40B4-BE49-F238E27FC236}">
                <a16:creationId xmlns="" xmlns:a16="http://schemas.microsoft.com/office/drawing/2014/main" id="{3EC8886F-DF59-43AA-84DF-D9A0123B131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8444" t="19766" r="35060" b="68873"/>
          <a:stretch/>
        </p:blipFill>
        <p:spPr>
          <a:xfrm>
            <a:off x="5307012" y="-1"/>
            <a:ext cx="788988" cy="779126"/>
          </a:xfrm>
          <a:prstGeom prst="rect">
            <a:avLst/>
          </a:prstGeom>
        </p:spPr>
      </p:pic>
      <p:pic>
        <p:nvPicPr>
          <p:cNvPr id="18" name="Imagen 17">
            <a:extLst>
              <a:ext uri="{FF2B5EF4-FFF2-40B4-BE49-F238E27FC236}">
                <a16:creationId xmlns="" xmlns:a16="http://schemas.microsoft.com/office/drawing/2014/main" id="{D9479C68-E84D-4F99-A144-8EF76DE99F1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95759" t="3468" r="2843" b="94611"/>
          <a:stretch/>
        </p:blipFill>
        <p:spPr>
          <a:xfrm>
            <a:off x="11223340" y="956867"/>
            <a:ext cx="169861" cy="131742"/>
          </a:xfrm>
          <a:prstGeom prst="rect">
            <a:avLst/>
          </a:prstGeom>
        </p:spPr>
      </p:pic>
      <p:pic>
        <p:nvPicPr>
          <p:cNvPr id="19" name="Imagen 18">
            <a:extLst>
              <a:ext uri="{FF2B5EF4-FFF2-40B4-BE49-F238E27FC236}">
                <a16:creationId xmlns="" xmlns:a16="http://schemas.microsoft.com/office/drawing/2014/main" id="{791F626F-C804-4698-A8DE-48D4B6B2ADD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2887" t="41386" r="44499" b="51804"/>
          <a:stretch/>
        </p:blipFill>
        <p:spPr>
          <a:xfrm>
            <a:off x="6016341" y="3557150"/>
            <a:ext cx="317500" cy="467019"/>
          </a:xfrm>
          <a:prstGeom prst="rect">
            <a:avLst/>
          </a:prstGeom>
        </p:spPr>
      </p:pic>
      <p:pic>
        <p:nvPicPr>
          <p:cNvPr id="20" name="Imagen 19">
            <a:extLst>
              <a:ext uri="{FF2B5EF4-FFF2-40B4-BE49-F238E27FC236}">
                <a16:creationId xmlns="" xmlns:a16="http://schemas.microsoft.com/office/drawing/2014/main" id="{64CEFAD7-915C-4AEF-BD03-CDDF9F01767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3477" t="49188" r="48367" b="36752"/>
          <a:stretch/>
        </p:blipFill>
        <p:spPr>
          <a:xfrm>
            <a:off x="5044118" y="4234083"/>
            <a:ext cx="1451260" cy="1412554"/>
          </a:xfrm>
          <a:prstGeom prst="rect">
            <a:avLst/>
          </a:prstGeom>
        </p:spPr>
      </p:pic>
    </p:spTree>
    <p:extLst>
      <p:ext uri="{BB962C8B-B14F-4D97-AF65-F5344CB8AC3E}">
        <p14:creationId xmlns:p14="http://schemas.microsoft.com/office/powerpoint/2010/main" val="147143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B64D2500-DBF1-44B9-B95C-B532057F08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14" y="0"/>
            <a:ext cx="12215814" cy="6898342"/>
          </a:xfrm>
          <a:prstGeom prst="rect">
            <a:avLst/>
          </a:prstGeom>
        </p:spPr>
      </p:pic>
      <p:pic>
        <p:nvPicPr>
          <p:cNvPr id="10" name="Imagen 9">
            <a:extLst>
              <a:ext uri="{FF2B5EF4-FFF2-40B4-BE49-F238E27FC236}">
                <a16:creationId xmlns="" xmlns:a16="http://schemas.microsoft.com/office/drawing/2014/main" id="{A6162E4D-CE9E-41D2-9145-2644690F83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32494"/>
            <a:ext cx="12192000" cy="251012"/>
          </a:xfrm>
          <a:prstGeom prst="rect">
            <a:avLst/>
          </a:prstGeom>
        </p:spPr>
      </p:pic>
      <p:pic>
        <p:nvPicPr>
          <p:cNvPr id="11" name="Imagen 10">
            <a:extLst>
              <a:ext uri="{FF2B5EF4-FFF2-40B4-BE49-F238E27FC236}">
                <a16:creationId xmlns="" xmlns:a16="http://schemas.microsoft.com/office/drawing/2014/main" id="{87DAD835-7B60-4546-BE96-F0658926EB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01225" y="5547924"/>
            <a:ext cx="2390776" cy="1356222"/>
          </a:xfrm>
          <a:prstGeom prst="rect">
            <a:avLst/>
          </a:prstGeom>
        </p:spPr>
      </p:pic>
      <p:pic>
        <p:nvPicPr>
          <p:cNvPr id="12" name="Imagen 11">
            <a:extLst>
              <a:ext uri="{FF2B5EF4-FFF2-40B4-BE49-F238E27FC236}">
                <a16:creationId xmlns="" xmlns:a16="http://schemas.microsoft.com/office/drawing/2014/main" id="{A91E45C3-3046-4D07-BBDB-9A88EA69E1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91750" y="5796576"/>
            <a:ext cx="1776412" cy="953474"/>
          </a:xfrm>
          <a:prstGeom prst="rect">
            <a:avLst/>
          </a:prstGeom>
        </p:spPr>
      </p:pic>
      <p:pic>
        <p:nvPicPr>
          <p:cNvPr id="13" name="Imagen 12">
            <a:extLst>
              <a:ext uri="{FF2B5EF4-FFF2-40B4-BE49-F238E27FC236}">
                <a16:creationId xmlns="" xmlns:a16="http://schemas.microsoft.com/office/drawing/2014/main" id="{1992CBFC-FAD0-4789-B4BE-052753EB3AD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765" t="20000" r="88065" b="68148"/>
          <a:stretch/>
        </p:blipFill>
        <p:spPr>
          <a:xfrm>
            <a:off x="723899" y="1371600"/>
            <a:ext cx="749301" cy="812800"/>
          </a:xfrm>
          <a:prstGeom prst="rect">
            <a:avLst/>
          </a:prstGeom>
        </p:spPr>
      </p:pic>
      <p:pic>
        <p:nvPicPr>
          <p:cNvPr id="14" name="Imagen 13">
            <a:extLst>
              <a:ext uri="{FF2B5EF4-FFF2-40B4-BE49-F238E27FC236}">
                <a16:creationId xmlns="" xmlns:a16="http://schemas.microsoft.com/office/drawing/2014/main" id="{14B48573-969E-4BC8-A34B-A49230EFBCB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2575" t="8731" r="81255" b="81053"/>
          <a:stretch/>
        </p:blipFill>
        <p:spPr>
          <a:xfrm>
            <a:off x="1471611" y="585808"/>
            <a:ext cx="749301" cy="700628"/>
          </a:xfrm>
          <a:prstGeom prst="rect">
            <a:avLst/>
          </a:prstGeom>
        </p:spPr>
      </p:pic>
      <p:pic>
        <p:nvPicPr>
          <p:cNvPr id="15" name="Imagen 14">
            <a:extLst>
              <a:ext uri="{FF2B5EF4-FFF2-40B4-BE49-F238E27FC236}">
                <a16:creationId xmlns="" xmlns:a16="http://schemas.microsoft.com/office/drawing/2014/main" id="{52A122E2-58AB-4AA7-BF0B-80072D227A6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0563" t="16224" r="55882" b="78012"/>
          <a:stretch/>
        </p:blipFill>
        <p:spPr>
          <a:xfrm>
            <a:off x="6318251" y="185165"/>
            <a:ext cx="431800" cy="395308"/>
          </a:xfrm>
          <a:prstGeom prst="rect">
            <a:avLst/>
          </a:prstGeom>
        </p:spPr>
      </p:pic>
      <p:pic>
        <p:nvPicPr>
          <p:cNvPr id="16" name="Imagen 15">
            <a:extLst>
              <a:ext uri="{FF2B5EF4-FFF2-40B4-BE49-F238E27FC236}">
                <a16:creationId xmlns="" xmlns:a16="http://schemas.microsoft.com/office/drawing/2014/main" id="{99E0FB3E-DE60-49CD-BFC4-E573239F928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8444" t="19766" r="35060" b="68873"/>
          <a:stretch/>
        </p:blipFill>
        <p:spPr>
          <a:xfrm>
            <a:off x="7113829" y="1551009"/>
            <a:ext cx="788988" cy="779126"/>
          </a:xfrm>
          <a:prstGeom prst="rect">
            <a:avLst/>
          </a:prstGeom>
        </p:spPr>
      </p:pic>
      <p:pic>
        <p:nvPicPr>
          <p:cNvPr id="17" name="Imagen 16">
            <a:extLst>
              <a:ext uri="{FF2B5EF4-FFF2-40B4-BE49-F238E27FC236}">
                <a16:creationId xmlns="" xmlns:a16="http://schemas.microsoft.com/office/drawing/2014/main" id="{F9AE3B5B-94DA-4514-83DD-4DFD230CFEC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95759" t="3468" r="2843" b="94611"/>
          <a:stretch/>
        </p:blipFill>
        <p:spPr>
          <a:xfrm>
            <a:off x="11798300" y="585809"/>
            <a:ext cx="169861" cy="131742"/>
          </a:xfrm>
          <a:prstGeom prst="rect">
            <a:avLst/>
          </a:prstGeom>
        </p:spPr>
      </p:pic>
      <p:pic>
        <p:nvPicPr>
          <p:cNvPr id="18" name="Imagen 17">
            <a:extLst>
              <a:ext uri="{FF2B5EF4-FFF2-40B4-BE49-F238E27FC236}">
                <a16:creationId xmlns="" xmlns:a16="http://schemas.microsoft.com/office/drawing/2014/main" id="{1A772FB6-A717-4A2A-984D-2E0814E4CAA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2887" t="41386" r="44499" b="51804"/>
          <a:stretch/>
        </p:blipFill>
        <p:spPr>
          <a:xfrm>
            <a:off x="6591301" y="3186092"/>
            <a:ext cx="317500" cy="467019"/>
          </a:xfrm>
          <a:prstGeom prst="rect">
            <a:avLst/>
          </a:prstGeom>
        </p:spPr>
      </p:pic>
      <p:pic>
        <p:nvPicPr>
          <p:cNvPr id="19" name="Imagen 18">
            <a:extLst>
              <a:ext uri="{FF2B5EF4-FFF2-40B4-BE49-F238E27FC236}">
                <a16:creationId xmlns="" xmlns:a16="http://schemas.microsoft.com/office/drawing/2014/main" id="{A1793CDC-3F6D-4D62-8766-F792AD6E31C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3477" t="49188" r="48367" b="36752"/>
          <a:stretch/>
        </p:blipFill>
        <p:spPr>
          <a:xfrm>
            <a:off x="5600700" y="3873500"/>
            <a:ext cx="990601" cy="964181"/>
          </a:xfrm>
          <a:prstGeom prst="rect">
            <a:avLst/>
          </a:prstGeom>
        </p:spPr>
      </p:pic>
      <p:pic>
        <p:nvPicPr>
          <p:cNvPr id="20" name="Imagen 19">
            <a:extLst>
              <a:ext uri="{FF2B5EF4-FFF2-40B4-BE49-F238E27FC236}">
                <a16:creationId xmlns="" xmlns:a16="http://schemas.microsoft.com/office/drawing/2014/main" id="{400A90B1-5247-4B36-9D3E-02703136D09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3477" t="49188" r="48367" b="36752"/>
          <a:stretch/>
        </p:blipFill>
        <p:spPr>
          <a:xfrm>
            <a:off x="7113830" y="38867"/>
            <a:ext cx="788988" cy="767945"/>
          </a:xfrm>
          <a:prstGeom prst="rect">
            <a:avLst/>
          </a:prstGeom>
        </p:spPr>
      </p:pic>
      <p:pic>
        <p:nvPicPr>
          <p:cNvPr id="21" name="Imagen 20">
            <a:extLst>
              <a:ext uri="{FF2B5EF4-FFF2-40B4-BE49-F238E27FC236}">
                <a16:creationId xmlns="" xmlns:a16="http://schemas.microsoft.com/office/drawing/2014/main" id="{EEDF6F27-A019-4D4A-8C0C-E3A2788EFF6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8444" t="19766" r="35060" b="68873"/>
          <a:stretch/>
        </p:blipFill>
        <p:spPr>
          <a:xfrm>
            <a:off x="803391" y="3323247"/>
            <a:ext cx="709496" cy="700628"/>
          </a:xfrm>
          <a:prstGeom prst="rect">
            <a:avLst/>
          </a:prstGeom>
        </p:spPr>
      </p:pic>
      <p:pic>
        <p:nvPicPr>
          <p:cNvPr id="22" name="Imagen 21">
            <a:extLst>
              <a:ext uri="{FF2B5EF4-FFF2-40B4-BE49-F238E27FC236}">
                <a16:creationId xmlns="" xmlns:a16="http://schemas.microsoft.com/office/drawing/2014/main" id="{7C0AC9D3-DA85-43BE-A2BC-F9988DDCD36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95759" t="3468" r="2843" b="94611"/>
          <a:stretch/>
        </p:blipFill>
        <p:spPr>
          <a:xfrm>
            <a:off x="1846261" y="388195"/>
            <a:ext cx="169861" cy="131742"/>
          </a:xfrm>
          <a:prstGeom prst="rect">
            <a:avLst/>
          </a:prstGeom>
        </p:spPr>
      </p:pic>
      <p:pic>
        <p:nvPicPr>
          <p:cNvPr id="23" name="Imagen 22">
            <a:extLst>
              <a:ext uri="{FF2B5EF4-FFF2-40B4-BE49-F238E27FC236}">
                <a16:creationId xmlns="" xmlns:a16="http://schemas.microsoft.com/office/drawing/2014/main" id="{62063812-56B6-4AAA-A5DA-76397D247E0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0563" t="16224" r="55882" b="78012"/>
          <a:stretch/>
        </p:blipFill>
        <p:spPr>
          <a:xfrm>
            <a:off x="3620294" y="3542237"/>
            <a:ext cx="431800" cy="395308"/>
          </a:xfrm>
          <a:prstGeom prst="rect">
            <a:avLst/>
          </a:prstGeom>
        </p:spPr>
      </p:pic>
    </p:spTree>
    <p:extLst>
      <p:ext uri="{BB962C8B-B14F-4D97-AF65-F5344CB8AC3E}">
        <p14:creationId xmlns:p14="http://schemas.microsoft.com/office/powerpoint/2010/main" val="79197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7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2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200" fill="hold"/>
                                        <p:tgtEl>
                                          <p:spTgt spid="11"/>
                                        </p:tgtEl>
                                        <p:attrNameLst>
                                          <p:attrName>ppt_x</p:attrName>
                                        </p:attrNameLst>
                                      </p:cBhvr>
                                      <p:tavLst>
                                        <p:tav tm="0">
                                          <p:val>
                                            <p:strVal val="#ppt_x"/>
                                          </p:val>
                                        </p:tav>
                                        <p:tav tm="100000">
                                          <p:val>
                                            <p:strVal val="#ppt_x"/>
                                          </p:val>
                                        </p:tav>
                                      </p:tavLst>
                                    </p:anim>
                                    <p:anim calcmode="lin" valueType="num">
                                      <p:cBhvr additive="base">
                                        <p:cTn id="17" dur="1200" fill="hold"/>
                                        <p:tgtEl>
                                          <p:spTgt spid="11"/>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7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700"/>
                                        <p:tgtEl>
                                          <p:spTgt spid="12"/>
                                        </p:tgtEl>
                                      </p:cBhvr>
                                    </p:animEffect>
                                  </p:childTnLst>
                                </p:cTn>
                              </p:par>
                            </p:childTnLst>
                          </p:cTn>
                        </p:par>
                        <p:par>
                          <p:cTn id="21" fill="hold">
                            <p:stCondLst>
                              <p:cond delay="24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2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25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25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25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25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25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25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25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nodeType="withEffect">
                                  <p:stCondLst>
                                    <p:cond delay="25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8C6EA9A-4DBC-4D98-9DEB-54F648CC428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9E1BD27E-6765-4D93-B31A-DBE3EFF7173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3A7391A0-59A9-4195-8797-78BC55723A4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C8EFEAE3-6810-4176-B92D-E93DB7646CCC}"/>
              </a:ext>
            </a:extLst>
          </p:cNvPr>
          <p:cNvSpPr>
            <a:spLocks noGrp="1"/>
          </p:cNvSpPr>
          <p:nvPr>
            <p:ph type="dt" sz="half" idx="10"/>
          </p:nvPr>
        </p:nvSpPr>
        <p:spPr/>
        <p:txBody>
          <a:bodyPr/>
          <a:lstStyle/>
          <a:p>
            <a:fld id="{C1993704-2C40-4B4A-B2C1-253C07838C5D}" type="datetimeFigureOut">
              <a:rPr lang="es-ES" smtClean="0"/>
              <a:pPr/>
              <a:t>11/03/2020</a:t>
            </a:fld>
            <a:endParaRPr lang="es-ES" dirty="0"/>
          </a:p>
        </p:txBody>
      </p:sp>
      <p:sp>
        <p:nvSpPr>
          <p:cNvPr id="6" name="Marcador de pie de página 5">
            <a:extLst>
              <a:ext uri="{FF2B5EF4-FFF2-40B4-BE49-F238E27FC236}">
                <a16:creationId xmlns="" xmlns:a16="http://schemas.microsoft.com/office/drawing/2014/main" id="{E228190B-FF66-4773-861C-B54DFB40A3C0}"/>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 xmlns:a16="http://schemas.microsoft.com/office/drawing/2014/main" id="{A18B1015-0932-4623-BB04-B8F903F4D787}"/>
              </a:ext>
            </a:extLst>
          </p:cNvPr>
          <p:cNvSpPr>
            <a:spLocks noGrp="1"/>
          </p:cNvSpPr>
          <p:nvPr>
            <p:ph type="sldNum" sz="quarter" idx="12"/>
          </p:nvPr>
        </p:nvSpPr>
        <p:spPr/>
        <p:txBody>
          <a:bodyPr/>
          <a:lstStyle/>
          <a:p>
            <a:fld id="{E0D432AB-02D2-4FFF-BDFA-03B094705754}" type="slidenum">
              <a:rPr lang="es-ES" smtClean="0"/>
              <a:pPr/>
              <a:t>‹Nº›</a:t>
            </a:fld>
            <a:endParaRPr lang="es-ES" dirty="0"/>
          </a:p>
        </p:txBody>
      </p:sp>
    </p:spTree>
    <p:extLst>
      <p:ext uri="{BB962C8B-B14F-4D97-AF65-F5344CB8AC3E}">
        <p14:creationId xmlns:p14="http://schemas.microsoft.com/office/powerpoint/2010/main" val="126848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444E61-5352-4124-A33D-C47B17725F7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B512DEC6-E4C4-4E0E-9252-7BC029544D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88C0D42E-3839-4C54-BDC1-376F30FE10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9FFFA9DC-3773-42E7-BE32-B869124369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3D9F569B-6D1B-41DE-8B37-6CEDA600386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37F9E9AE-3557-41DA-9A9D-45835F7CE7DA}"/>
              </a:ext>
            </a:extLst>
          </p:cNvPr>
          <p:cNvSpPr>
            <a:spLocks noGrp="1"/>
          </p:cNvSpPr>
          <p:nvPr>
            <p:ph type="dt" sz="half" idx="10"/>
          </p:nvPr>
        </p:nvSpPr>
        <p:spPr/>
        <p:txBody>
          <a:bodyPr/>
          <a:lstStyle/>
          <a:p>
            <a:fld id="{C1993704-2C40-4B4A-B2C1-253C07838C5D}" type="datetimeFigureOut">
              <a:rPr lang="es-ES" smtClean="0"/>
              <a:pPr/>
              <a:t>11/03/2020</a:t>
            </a:fld>
            <a:endParaRPr lang="es-ES" dirty="0"/>
          </a:p>
        </p:txBody>
      </p:sp>
      <p:sp>
        <p:nvSpPr>
          <p:cNvPr id="8" name="Marcador de pie de página 7">
            <a:extLst>
              <a:ext uri="{FF2B5EF4-FFF2-40B4-BE49-F238E27FC236}">
                <a16:creationId xmlns="" xmlns:a16="http://schemas.microsoft.com/office/drawing/2014/main" id="{25024055-E9F0-485E-AED8-C19480FFE40C}"/>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 xmlns:a16="http://schemas.microsoft.com/office/drawing/2014/main" id="{95D1856F-FDBB-4774-B615-2ED544806429}"/>
              </a:ext>
            </a:extLst>
          </p:cNvPr>
          <p:cNvSpPr>
            <a:spLocks noGrp="1"/>
          </p:cNvSpPr>
          <p:nvPr>
            <p:ph type="sldNum" sz="quarter" idx="12"/>
          </p:nvPr>
        </p:nvSpPr>
        <p:spPr/>
        <p:txBody>
          <a:bodyPr/>
          <a:lstStyle/>
          <a:p>
            <a:fld id="{E0D432AB-02D2-4FFF-BDFA-03B094705754}" type="slidenum">
              <a:rPr lang="es-ES" smtClean="0"/>
              <a:pPr/>
              <a:t>‹Nº›</a:t>
            </a:fld>
            <a:endParaRPr lang="es-ES" dirty="0"/>
          </a:p>
        </p:txBody>
      </p:sp>
    </p:spTree>
    <p:extLst>
      <p:ext uri="{BB962C8B-B14F-4D97-AF65-F5344CB8AC3E}">
        <p14:creationId xmlns:p14="http://schemas.microsoft.com/office/powerpoint/2010/main" val="68392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470FAFA-999A-4D1A-BE88-D401D8411F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940" cy="6885425"/>
          </a:xfrm>
          <a:prstGeom prst="rect">
            <a:avLst/>
          </a:prstGeom>
        </p:spPr>
      </p:pic>
      <p:pic>
        <p:nvPicPr>
          <p:cNvPr id="7" name="Imagen 6">
            <a:extLst>
              <a:ext uri="{FF2B5EF4-FFF2-40B4-BE49-F238E27FC236}">
                <a16:creationId xmlns="" xmlns:a16="http://schemas.microsoft.com/office/drawing/2014/main" id="{78A52CED-ACC1-49DE-9699-2316690013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1662" y="1934586"/>
            <a:ext cx="1872477" cy="990600"/>
          </a:xfrm>
          <a:prstGeom prst="rect">
            <a:avLst/>
          </a:prstGeom>
        </p:spPr>
      </p:pic>
      <p:sp>
        <p:nvSpPr>
          <p:cNvPr id="8" name="CuadroTexto 7">
            <a:extLst>
              <a:ext uri="{FF2B5EF4-FFF2-40B4-BE49-F238E27FC236}">
                <a16:creationId xmlns="" xmlns:a16="http://schemas.microsoft.com/office/drawing/2014/main" id="{347FEE27-90C6-4BB8-9DA5-3D305ED0A548}"/>
              </a:ext>
            </a:extLst>
          </p:cNvPr>
          <p:cNvSpPr txBox="1"/>
          <p:nvPr userDrawn="1"/>
        </p:nvSpPr>
        <p:spPr>
          <a:xfrm>
            <a:off x="1933402" y="1215877"/>
            <a:ext cx="8048998" cy="650819"/>
          </a:xfrm>
          <a:prstGeom prst="rect">
            <a:avLst/>
          </a:prstGeom>
          <a:noFill/>
        </p:spPr>
        <p:txBody>
          <a:bodyPr wrap="none" rtlCol="0">
            <a:spAutoFit/>
          </a:bodyPr>
          <a:lstStyle/>
          <a:p>
            <a:pPr algn="ctr">
              <a:lnSpc>
                <a:spcPts val="4000"/>
              </a:lnSpc>
            </a:pPr>
            <a:r>
              <a:rPr lang="es-ES" sz="6600" b="1" dirty="0">
                <a:solidFill>
                  <a:srgbClr val="F5A904"/>
                </a:solidFill>
                <a:latin typeface="Tahoma" panose="020B0604030504040204" pitchFamily="34" charset="0"/>
                <a:ea typeface="Tahoma" panose="020B0604030504040204" pitchFamily="34" charset="0"/>
                <a:cs typeface="Tahoma" panose="020B0604030504040204" pitchFamily="34" charset="0"/>
              </a:rPr>
              <a:t>MUCHAS GRACIAS</a:t>
            </a:r>
          </a:p>
        </p:txBody>
      </p:sp>
      <p:pic>
        <p:nvPicPr>
          <p:cNvPr id="9" name="Imagen 8">
            <a:extLst>
              <a:ext uri="{FF2B5EF4-FFF2-40B4-BE49-F238E27FC236}">
                <a16:creationId xmlns="" xmlns:a16="http://schemas.microsoft.com/office/drawing/2014/main" id="{F4B71EE7-2C7A-4F32-AD62-F700C0D7A26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765" t="20000" r="88065" b="68148"/>
          <a:stretch/>
        </p:blipFill>
        <p:spPr>
          <a:xfrm>
            <a:off x="473869" y="1473200"/>
            <a:ext cx="749301" cy="812800"/>
          </a:xfrm>
          <a:prstGeom prst="rect">
            <a:avLst/>
          </a:prstGeom>
        </p:spPr>
      </p:pic>
      <p:pic>
        <p:nvPicPr>
          <p:cNvPr id="10" name="Imagen 9">
            <a:extLst>
              <a:ext uri="{FF2B5EF4-FFF2-40B4-BE49-F238E27FC236}">
                <a16:creationId xmlns="" xmlns:a16="http://schemas.microsoft.com/office/drawing/2014/main" id="{066564D2-3F17-4175-9505-4BB876ACFA6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575" t="8731" r="81255" b="81053"/>
          <a:stretch/>
        </p:blipFill>
        <p:spPr>
          <a:xfrm>
            <a:off x="2497690" y="753280"/>
            <a:ext cx="749301" cy="700628"/>
          </a:xfrm>
          <a:prstGeom prst="rect">
            <a:avLst/>
          </a:prstGeom>
        </p:spPr>
      </p:pic>
      <p:pic>
        <p:nvPicPr>
          <p:cNvPr id="11" name="Imagen 10">
            <a:extLst>
              <a:ext uri="{FF2B5EF4-FFF2-40B4-BE49-F238E27FC236}">
                <a16:creationId xmlns="" xmlns:a16="http://schemas.microsoft.com/office/drawing/2014/main" id="{9A6265B6-2ECD-4057-89BE-9E9AF482964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0563" t="16224" r="55882" b="78012"/>
          <a:stretch/>
        </p:blipFill>
        <p:spPr>
          <a:xfrm>
            <a:off x="4165146" y="1637495"/>
            <a:ext cx="431800" cy="395308"/>
          </a:xfrm>
          <a:prstGeom prst="rect">
            <a:avLst/>
          </a:prstGeom>
        </p:spPr>
      </p:pic>
      <p:pic>
        <p:nvPicPr>
          <p:cNvPr id="12" name="Imagen 11">
            <a:extLst>
              <a:ext uri="{FF2B5EF4-FFF2-40B4-BE49-F238E27FC236}">
                <a16:creationId xmlns="" xmlns:a16="http://schemas.microsoft.com/office/drawing/2014/main" id="{15DD035F-CDD4-4D5D-B370-79E7469AFC9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8444" t="19766" r="35060" b="68873"/>
          <a:stretch/>
        </p:blipFill>
        <p:spPr>
          <a:xfrm>
            <a:off x="7892499" y="1908183"/>
            <a:ext cx="788988" cy="779126"/>
          </a:xfrm>
          <a:prstGeom prst="rect">
            <a:avLst/>
          </a:prstGeom>
        </p:spPr>
      </p:pic>
      <p:pic>
        <p:nvPicPr>
          <p:cNvPr id="13" name="Imagen 12">
            <a:extLst>
              <a:ext uri="{FF2B5EF4-FFF2-40B4-BE49-F238E27FC236}">
                <a16:creationId xmlns="" xmlns:a16="http://schemas.microsoft.com/office/drawing/2014/main" id="{D83D31A9-EEEB-4E6F-BEEF-EDCE2627187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5759" t="3468" r="2843" b="94611"/>
          <a:stretch/>
        </p:blipFill>
        <p:spPr>
          <a:xfrm>
            <a:off x="10938670" y="242909"/>
            <a:ext cx="169861" cy="131742"/>
          </a:xfrm>
          <a:prstGeom prst="rect">
            <a:avLst/>
          </a:prstGeom>
        </p:spPr>
      </p:pic>
      <p:pic>
        <p:nvPicPr>
          <p:cNvPr id="14" name="Imagen 13">
            <a:extLst>
              <a:ext uri="{FF2B5EF4-FFF2-40B4-BE49-F238E27FC236}">
                <a16:creationId xmlns="" xmlns:a16="http://schemas.microsoft.com/office/drawing/2014/main" id="{24A0E36F-0EB3-4853-8329-14B3973F6C0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887" t="41386" r="44499" b="51804"/>
          <a:stretch/>
        </p:blipFill>
        <p:spPr>
          <a:xfrm>
            <a:off x="6341271" y="3287692"/>
            <a:ext cx="317500" cy="467019"/>
          </a:xfrm>
          <a:prstGeom prst="rect">
            <a:avLst/>
          </a:prstGeom>
        </p:spPr>
      </p:pic>
      <p:pic>
        <p:nvPicPr>
          <p:cNvPr id="15" name="Imagen 14">
            <a:extLst>
              <a:ext uri="{FF2B5EF4-FFF2-40B4-BE49-F238E27FC236}">
                <a16:creationId xmlns="" xmlns:a16="http://schemas.microsoft.com/office/drawing/2014/main" id="{21945246-032B-47AE-94E5-70068972E27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3477" t="49188" r="48367" b="36752"/>
          <a:stretch/>
        </p:blipFill>
        <p:spPr>
          <a:xfrm>
            <a:off x="3661569" y="3272620"/>
            <a:ext cx="990601" cy="964181"/>
          </a:xfrm>
          <a:prstGeom prst="rect">
            <a:avLst/>
          </a:prstGeom>
        </p:spPr>
      </p:pic>
    </p:spTree>
    <p:extLst>
      <p:ext uri="{BB962C8B-B14F-4D97-AF65-F5344CB8AC3E}">
        <p14:creationId xmlns:p14="http://schemas.microsoft.com/office/powerpoint/2010/main" val="393982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100"/>
                                        <p:tgtEl>
                                          <p:spTgt spid="8"/>
                                        </p:tgtEl>
                                      </p:cBhvr>
                                    </p:animEffect>
                                  </p:childTnLst>
                                </p:cTn>
                              </p:par>
                              <p:par>
                                <p:cTn id="8" presetID="10" presetClass="entr" presetSubtype="0" fill="hold" nodeType="withEffect">
                                  <p:stCondLst>
                                    <p:cond delay="6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100"/>
                                        <p:tgtEl>
                                          <p:spTgt spid="7"/>
                                        </p:tgtEl>
                                      </p:cBhvr>
                                    </p:animEffect>
                                  </p:childTnLst>
                                </p:cTn>
                              </p:par>
                            </p:childTnLst>
                          </p:cTn>
                        </p:par>
                        <p:par>
                          <p:cTn id="11" fill="hold">
                            <p:stCondLst>
                              <p:cond delay="17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22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27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3200"/>
                            </p:stCondLst>
                            <p:childTnLst>
                              <p:par>
                                <p:cTn id="24" presetID="10"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37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42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47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917BF2BB-95B0-467D-9D0A-1353F5385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29385" cy="6858000"/>
          </a:xfrm>
          <a:prstGeom prst="rect">
            <a:avLst/>
          </a:prstGeom>
        </p:spPr>
      </p:pic>
      <p:sp>
        <p:nvSpPr>
          <p:cNvPr id="6" name="Rectángulo 5">
            <a:extLst>
              <a:ext uri="{FF2B5EF4-FFF2-40B4-BE49-F238E27FC236}">
                <a16:creationId xmlns="" xmlns:a16="http://schemas.microsoft.com/office/drawing/2014/main" id="{053334CB-666C-4EAF-9F8F-A13344BC5E2E}"/>
              </a:ext>
            </a:extLst>
          </p:cNvPr>
          <p:cNvSpPr/>
          <p:nvPr userDrawn="1"/>
        </p:nvSpPr>
        <p:spPr>
          <a:xfrm>
            <a:off x="812800" y="-1"/>
            <a:ext cx="469900" cy="17272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7" name="Conector recto 6">
            <a:extLst>
              <a:ext uri="{FF2B5EF4-FFF2-40B4-BE49-F238E27FC236}">
                <a16:creationId xmlns="" xmlns:a16="http://schemas.microsoft.com/office/drawing/2014/main" id="{8F368FBD-DB7F-4B86-A412-BBCDAD220D20}"/>
              </a:ext>
            </a:extLst>
          </p:cNvPr>
          <p:cNvCxnSpPr/>
          <p:nvPr userDrawn="1"/>
        </p:nvCxnSpPr>
        <p:spPr>
          <a:xfrm>
            <a:off x="1384300" y="5727700"/>
            <a:ext cx="10172700" cy="0"/>
          </a:xfrm>
          <a:prstGeom prst="line">
            <a:avLst/>
          </a:prstGeom>
          <a:ln w="6350">
            <a:solidFill>
              <a:srgbClr val="F5A904"/>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 xmlns:a16="http://schemas.microsoft.com/office/drawing/2014/main" id="{6CA9B49D-6EEB-4955-9355-A4DF26D0FB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5463" y="5857775"/>
            <a:ext cx="1531537" cy="810232"/>
          </a:xfrm>
          <a:prstGeom prst="rect">
            <a:avLst/>
          </a:prstGeom>
        </p:spPr>
      </p:pic>
      <p:pic>
        <p:nvPicPr>
          <p:cNvPr id="9" name="Imagen 8">
            <a:extLst>
              <a:ext uri="{FF2B5EF4-FFF2-40B4-BE49-F238E27FC236}">
                <a16:creationId xmlns="" xmlns:a16="http://schemas.microsoft.com/office/drawing/2014/main" id="{4DE782DC-2056-4496-B98E-03704552F3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43880" y="-1"/>
            <a:ext cx="45719" cy="6858000"/>
          </a:xfrm>
          <a:prstGeom prst="rect">
            <a:avLst/>
          </a:prstGeom>
        </p:spPr>
      </p:pic>
    </p:spTree>
    <p:extLst>
      <p:ext uri="{BB962C8B-B14F-4D97-AF65-F5344CB8AC3E}">
        <p14:creationId xmlns:p14="http://schemas.microsoft.com/office/powerpoint/2010/main" val="173078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00" fill="hold"/>
                                        <p:tgtEl>
                                          <p:spTgt spid="6"/>
                                        </p:tgtEl>
                                        <p:attrNameLst>
                                          <p:attrName>ppt_x</p:attrName>
                                        </p:attrNameLst>
                                      </p:cBhvr>
                                      <p:tavLst>
                                        <p:tav tm="0">
                                          <p:val>
                                            <p:strVal val="#ppt_x"/>
                                          </p:val>
                                        </p:tav>
                                        <p:tav tm="100000">
                                          <p:val>
                                            <p:strVal val="#ppt_x"/>
                                          </p:val>
                                        </p:tav>
                                      </p:tavLst>
                                    </p:anim>
                                    <p:anim calcmode="lin" valueType="num">
                                      <p:cBhvr additive="base">
                                        <p:cTn id="12" dur="7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E182B7A-2C3D-400C-A0B5-C83E0412D0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5C07DA36-0498-48BE-A49B-CC0213995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C196086B-A7D5-47E2-AF0C-2C1CF1A83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271CC8C5-CAA9-42BB-ABB5-BCD63D1DC877}"/>
              </a:ext>
            </a:extLst>
          </p:cNvPr>
          <p:cNvSpPr>
            <a:spLocks noGrp="1"/>
          </p:cNvSpPr>
          <p:nvPr>
            <p:ph type="dt" sz="half" idx="10"/>
          </p:nvPr>
        </p:nvSpPr>
        <p:spPr/>
        <p:txBody>
          <a:bodyPr/>
          <a:lstStyle/>
          <a:p>
            <a:fld id="{C1993704-2C40-4B4A-B2C1-253C07838C5D}" type="datetimeFigureOut">
              <a:rPr lang="es-ES" smtClean="0"/>
              <a:pPr/>
              <a:t>11/03/2020</a:t>
            </a:fld>
            <a:endParaRPr lang="es-ES" dirty="0"/>
          </a:p>
        </p:txBody>
      </p:sp>
      <p:sp>
        <p:nvSpPr>
          <p:cNvPr id="6" name="Marcador de pie de página 5">
            <a:extLst>
              <a:ext uri="{FF2B5EF4-FFF2-40B4-BE49-F238E27FC236}">
                <a16:creationId xmlns="" xmlns:a16="http://schemas.microsoft.com/office/drawing/2014/main" id="{AC75EB05-90D3-4B13-AB2C-50D18165D382}"/>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 xmlns:a16="http://schemas.microsoft.com/office/drawing/2014/main" id="{B8A6158D-E0D7-418B-AE9A-084C9D0D7FCC}"/>
              </a:ext>
            </a:extLst>
          </p:cNvPr>
          <p:cNvSpPr>
            <a:spLocks noGrp="1"/>
          </p:cNvSpPr>
          <p:nvPr>
            <p:ph type="sldNum" sz="quarter" idx="12"/>
          </p:nvPr>
        </p:nvSpPr>
        <p:spPr/>
        <p:txBody>
          <a:bodyPr/>
          <a:lstStyle/>
          <a:p>
            <a:fld id="{E0D432AB-02D2-4FFF-BDFA-03B094705754}" type="slidenum">
              <a:rPr lang="es-ES" smtClean="0"/>
              <a:pPr/>
              <a:t>‹Nº›</a:t>
            </a:fld>
            <a:endParaRPr lang="es-ES" dirty="0"/>
          </a:p>
        </p:txBody>
      </p:sp>
    </p:spTree>
    <p:extLst>
      <p:ext uri="{BB962C8B-B14F-4D97-AF65-F5344CB8AC3E}">
        <p14:creationId xmlns:p14="http://schemas.microsoft.com/office/powerpoint/2010/main" val="402801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6C072B9-315D-467A-8813-D9A9F2DBBDA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659963C1-AA87-4D37-983B-479F1EC5CA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 xmlns:a16="http://schemas.microsoft.com/office/drawing/2014/main" id="{C11841D5-6CF7-4E5B-A951-AF4F9D558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9F0A9285-664C-40D3-B9DA-569BA65AE539}"/>
              </a:ext>
            </a:extLst>
          </p:cNvPr>
          <p:cNvSpPr>
            <a:spLocks noGrp="1"/>
          </p:cNvSpPr>
          <p:nvPr>
            <p:ph type="dt" sz="half" idx="10"/>
          </p:nvPr>
        </p:nvSpPr>
        <p:spPr/>
        <p:txBody>
          <a:bodyPr/>
          <a:lstStyle/>
          <a:p>
            <a:fld id="{C1993704-2C40-4B4A-B2C1-253C07838C5D}" type="datetimeFigureOut">
              <a:rPr lang="es-ES" smtClean="0"/>
              <a:pPr/>
              <a:t>11/03/2020</a:t>
            </a:fld>
            <a:endParaRPr lang="es-ES" dirty="0"/>
          </a:p>
        </p:txBody>
      </p:sp>
      <p:sp>
        <p:nvSpPr>
          <p:cNvPr id="6" name="Marcador de pie de página 5">
            <a:extLst>
              <a:ext uri="{FF2B5EF4-FFF2-40B4-BE49-F238E27FC236}">
                <a16:creationId xmlns="" xmlns:a16="http://schemas.microsoft.com/office/drawing/2014/main" id="{2D705CEF-4B8E-4467-A8DC-721E7621966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 xmlns:a16="http://schemas.microsoft.com/office/drawing/2014/main" id="{67FD7A26-C9E0-495E-A78D-F8F8D049787E}"/>
              </a:ext>
            </a:extLst>
          </p:cNvPr>
          <p:cNvSpPr>
            <a:spLocks noGrp="1"/>
          </p:cNvSpPr>
          <p:nvPr>
            <p:ph type="sldNum" sz="quarter" idx="12"/>
          </p:nvPr>
        </p:nvSpPr>
        <p:spPr/>
        <p:txBody>
          <a:bodyPr/>
          <a:lstStyle/>
          <a:p>
            <a:fld id="{E0D432AB-02D2-4FFF-BDFA-03B094705754}" type="slidenum">
              <a:rPr lang="es-ES" smtClean="0"/>
              <a:pPr/>
              <a:t>‹Nº›</a:t>
            </a:fld>
            <a:endParaRPr lang="es-ES" dirty="0"/>
          </a:p>
        </p:txBody>
      </p:sp>
    </p:spTree>
    <p:extLst>
      <p:ext uri="{BB962C8B-B14F-4D97-AF65-F5344CB8AC3E}">
        <p14:creationId xmlns:p14="http://schemas.microsoft.com/office/powerpoint/2010/main" val="228362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C0CE23E1-57DF-4832-A6DF-4119D47553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7AC23B07-E882-41E7-B8B6-A2A68E2E6A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 xmlns:a16="http://schemas.microsoft.com/office/drawing/2014/main" id="{F5FD65B0-015F-4B7B-84C2-AED15B3B85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93704-2C40-4B4A-B2C1-253C07838C5D}" type="datetimeFigureOut">
              <a:rPr lang="es-ES" smtClean="0"/>
              <a:pPr/>
              <a:t>11/03/2020</a:t>
            </a:fld>
            <a:endParaRPr lang="es-ES" dirty="0"/>
          </a:p>
        </p:txBody>
      </p:sp>
      <p:sp>
        <p:nvSpPr>
          <p:cNvPr id="5" name="Marcador de pie de página 4">
            <a:extLst>
              <a:ext uri="{FF2B5EF4-FFF2-40B4-BE49-F238E27FC236}">
                <a16:creationId xmlns="" xmlns:a16="http://schemas.microsoft.com/office/drawing/2014/main" id="{941DBFA6-40FB-4DEC-927A-3AB90935F4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 xmlns:a16="http://schemas.microsoft.com/office/drawing/2014/main" id="{C2D2AA41-065B-42CA-846B-F8E62DE1C0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432AB-02D2-4FFF-BDFA-03B094705754}" type="slidenum">
              <a:rPr lang="es-ES" smtClean="0"/>
              <a:pPr/>
              <a:t>‹Nº›</a:t>
            </a:fld>
            <a:endParaRPr lang="es-ES" dirty="0"/>
          </a:p>
        </p:txBody>
      </p:sp>
    </p:spTree>
    <p:extLst>
      <p:ext uri="{BB962C8B-B14F-4D97-AF65-F5344CB8AC3E}">
        <p14:creationId xmlns:p14="http://schemas.microsoft.com/office/powerpoint/2010/main" val="791431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8000" y="2831401"/>
            <a:ext cx="6096000" cy="1104790"/>
          </a:xfrm>
          <a:prstGeom prst="rect">
            <a:avLst/>
          </a:prstGeom>
        </p:spPr>
        <p:txBody>
          <a:bodyPr>
            <a:spAutoFit/>
          </a:bodyPr>
          <a:lstStyle/>
          <a:p>
            <a:pPr>
              <a:lnSpc>
                <a:spcPts val="4300"/>
              </a:lnSpc>
            </a:pPr>
            <a:r>
              <a:rPr lang="es-ES" sz="2000" b="1" spc="-130" dirty="0">
                <a:solidFill>
                  <a:srgbClr val="F5A904"/>
                </a:solidFill>
                <a:latin typeface="Tahoma" panose="020B0604030504040204" pitchFamily="34" charset="0"/>
                <a:ea typeface="Tahoma" panose="020B0604030504040204" pitchFamily="34" charset="0"/>
                <a:cs typeface="Tahoma" panose="020B0604030504040204" pitchFamily="34" charset="0"/>
              </a:rPr>
              <a:t>Nuevos retos del seguro agropecuario: </a:t>
            </a:r>
            <a:r>
              <a:rPr lang="es-ES" sz="2000" b="1" spc="-130" dirty="0">
                <a:solidFill>
                  <a:srgbClr val="7FB451"/>
                </a:solidFill>
                <a:latin typeface="Tahoma" panose="020B0604030504040204" pitchFamily="34" charset="0"/>
                <a:ea typeface="Tahoma" panose="020B0604030504040204" pitchFamily="34" charset="0"/>
                <a:cs typeface="Tahoma" panose="020B0604030504040204" pitchFamily="34" charset="0"/>
              </a:rPr>
              <a:t>masividad y tecnologías disruptivas</a:t>
            </a:r>
          </a:p>
        </p:txBody>
      </p:sp>
    </p:spTree>
    <p:extLst>
      <p:ext uri="{BB962C8B-B14F-4D97-AF65-F5344CB8AC3E}">
        <p14:creationId xmlns:p14="http://schemas.microsoft.com/office/powerpoint/2010/main" val="2115139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224E98F-8163-4F87-A5AE-43E684553449}"/>
              </a:ext>
            </a:extLst>
          </p:cNvPr>
          <p:cNvSpPr txBox="1"/>
          <p:nvPr/>
        </p:nvSpPr>
        <p:spPr>
          <a:xfrm>
            <a:off x="1943099" y="348639"/>
            <a:ext cx="2818473" cy="2062103"/>
          </a:xfrm>
          <a:prstGeom prst="rect">
            <a:avLst/>
          </a:prstGeom>
          <a:noFill/>
        </p:spPr>
        <p:txBody>
          <a:bodyPr wrap="square" rtlCol="0">
            <a:spAutoFit/>
          </a:bodyPr>
          <a:lstStyle/>
          <a:p>
            <a:r>
              <a:rPr lang="es-MX" sz="3200" b="1" dirty="0">
                <a:solidFill>
                  <a:srgbClr val="F5A904"/>
                </a:solidFill>
                <a:latin typeface="Tahoma" panose="020B0604030504040204" pitchFamily="34" charset="0"/>
                <a:ea typeface="Tahoma" panose="020B0604030504040204" pitchFamily="34" charset="0"/>
                <a:cs typeface="Tahoma" panose="020B0604030504040204" pitchFamily="34" charset="0"/>
              </a:rPr>
              <a:t>Beneficio de </a:t>
            </a:r>
            <a:endParaRPr lang="es-MX" sz="3200" b="1" dirty="0" smtClean="0">
              <a:solidFill>
                <a:srgbClr val="F5A904"/>
              </a:solidFill>
              <a:latin typeface="Tahoma" panose="020B0604030504040204" pitchFamily="34" charset="0"/>
              <a:ea typeface="Tahoma" panose="020B0604030504040204" pitchFamily="34" charset="0"/>
              <a:cs typeface="Tahoma" panose="020B0604030504040204" pitchFamily="34" charset="0"/>
            </a:endParaRPr>
          </a:p>
          <a:p>
            <a:r>
              <a:rPr lang="es-MX" sz="3200" b="1" dirty="0" smtClean="0">
                <a:solidFill>
                  <a:srgbClr val="F5A904"/>
                </a:solidFill>
                <a:latin typeface="Tahoma" panose="020B0604030504040204" pitchFamily="34" charset="0"/>
                <a:ea typeface="Tahoma" panose="020B0604030504040204" pitchFamily="34" charset="0"/>
                <a:cs typeface="Tahoma" panose="020B0604030504040204" pitchFamily="34" charset="0"/>
              </a:rPr>
              <a:t>Lucha </a:t>
            </a:r>
            <a:r>
              <a:rPr lang="es-MX" sz="3200" b="1" dirty="0">
                <a:solidFill>
                  <a:srgbClr val="F5A904"/>
                </a:solidFill>
                <a:latin typeface="Tahoma" panose="020B0604030504040204" pitchFamily="34" charset="0"/>
                <a:ea typeface="Tahoma" panose="020B0604030504040204" pitchFamily="34" charset="0"/>
                <a:cs typeface="Tahoma" panose="020B0604030504040204" pitchFamily="34" charset="0"/>
              </a:rPr>
              <a:t>Antigranizo</a:t>
            </a:r>
            <a:br>
              <a:rPr lang="es-MX" sz="3200" b="1" dirty="0">
                <a:solidFill>
                  <a:srgbClr val="F5A904"/>
                </a:solidFill>
                <a:latin typeface="Tahoma" panose="020B0604030504040204" pitchFamily="34" charset="0"/>
                <a:ea typeface="Tahoma" panose="020B0604030504040204" pitchFamily="34" charset="0"/>
                <a:cs typeface="Tahoma" panose="020B0604030504040204" pitchFamily="34" charset="0"/>
              </a:rPr>
            </a:br>
            <a:r>
              <a:rPr lang="es-MX" sz="3200" b="1" dirty="0">
                <a:solidFill>
                  <a:srgbClr val="F5A904"/>
                </a:solidFill>
                <a:latin typeface="Tahoma" panose="020B0604030504040204" pitchFamily="34" charset="0"/>
                <a:ea typeface="Tahoma" panose="020B0604030504040204" pitchFamily="34" charset="0"/>
                <a:cs typeface="Tahoma" panose="020B0604030504040204" pitchFamily="34" charset="0"/>
              </a:rPr>
              <a:t>en Números</a:t>
            </a:r>
            <a:endParaRPr lang="es-ES" sz="3200" b="1" dirty="0">
              <a:solidFill>
                <a:srgbClr val="F5A904"/>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 xmlns:a16="http://schemas.microsoft.com/office/drawing/2014/main" id="{8F124943-FCDB-4EE3-8BDC-E92E5105FE0F}"/>
              </a:ext>
            </a:extLst>
          </p:cNvPr>
          <p:cNvSpPr txBox="1"/>
          <p:nvPr/>
        </p:nvSpPr>
        <p:spPr>
          <a:xfrm>
            <a:off x="1943099" y="2769001"/>
            <a:ext cx="2818473" cy="2232984"/>
          </a:xfrm>
          <a:prstGeom prst="rect">
            <a:avLst/>
          </a:prstGeom>
          <a:noFill/>
        </p:spPr>
        <p:txBody>
          <a:bodyPr wrap="square" rtlCol="0">
            <a:spAutoFit/>
          </a:bodyPr>
          <a:lstStyle/>
          <a:p>
            <a:pPr>
              <a:lnSpc>
                <a:spcPct val="150000"/>
              </a:lnSpc>
            </a:pPr>
            <a:r>
              <a:rPr lang="es-MX" sz="2400" dirty="0">
                <a:solidFill>
                  <a:srgbClr val="564D16"/>
                </a:solidFill>
                <a:latin typeface="Tahoma" panose="020B0604030504040204" pitchFamily="34" charset="0"/>
                <a:ea typeface="Tahoma" panose="020B0604030504040204" pitchFamily="34" charset="0"/>
                <a:cs typeface="Tahoma" panose="020B0604030504040204" pitchFamily="34" charset="0"/>
              </a:rPr>
              <a:t>La baja de siniestralidad fue de </a:t>
            </a:r>
            <a:r>
              <a:rPr lang="es-MX" sz="2400" b="1" dirty="0">
                <a:solidFill>
                  <a:srgbClr val="564D16"/>
                </a:solidFill>
                <a:latin typeface="Tahoma" panose="020B0604030504040204" pitchFamily="34" charset="0"/>
                <a:ea typeface="Tahoma" panose="020B0604030504040204" pitchFamily="34" charset="0"/>
                <a:cs typeface="Tahoma" panose="020B0604030504040204" pitchFamily="34" charset="0"/>
              </a:rPr>
              <a:t>5 puntos que</a:t>
            </a:r>
            <a:br>
              <a:rPr lang="es-MX" sz="2400" b="1" dirty="0">
                <a:solidFill>
                  <a:srgbClr val="564D16"/>
                </a:solidFill>
                <a:latin typeface="Tahoma" panose="020B0604030504040204" pitchFamily="34" charset="0"/>
                <a:ea typeface="Tahoma" panose="020B0604030504040204" pitchFamily="34" charset="0"/>
                <a:cs typeface="Tahoma" panose="020B0604030504040204" pitchFamily="34" charset="0"/>
              </a:rPr>
            </a:br>
            <a:r>
              <a:rPr lang="es-MX" sz="2400" b="1" dirty="0">
                <a:solidFill>
                  <a:srgbClr val="564D16"/>
                </a:solidFill>
                <a:latin typeface="Tahoma" panose="020B0604030504040204" pitchFamily="34" charset="0"/>
                <a:ea typeface="Tahoma" panose="020B0604030504040204" pitchFamily="34" charset="0"/>
                <a:cs typeface="Tahoma" panose="020B0604030504040204" pitchFamily="34" charset="0"/>
              </a:rPr>
              <a:t>SIGNIFICAN</a:t>
            </a:r>
            <a:r>
              <a:rPr lang="es-MX" sz="2400" b="1" dirty="0" smtClean="0">
                <a:solidFill>
                  <a:srgbClr val="564D16"/>
                </a:solidFill>
                <a:latin typeface="Tahoma" panose="020B0604030504040204" pitchFamily="34" charset="0"/>
                <a:ea typeface="Tahoma" panose="020B0604030504040204" pitchFamily="34" charset="0"/>
                <a:cs typeface="Tahoma" panose="020B0604030504040204" pitchFamily="34" charset="0"/>
              </a:rPr>
              <a:t>:</a:t>
            </a:r>
            <a:endParaRPr lang="es-MX" sz="2400" dirty="0">
              <a:solidFill>
                <a:srgbClr val="564D16"/>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Diagrama 3"/>
          <p:cNvGraphicFramePr/>
          <p:nvPr>
            <p:extLst>
              <p:ext uri="{D42A27DB-BD31-4B8C-83A1-F6EECF244321}">
                <p14:modId xmlns:p14="http://schemas.microsoft.com/office/powerpoint/2010/main" val="237707761"/>
              </p:ext>
            </p:extLst>
          </p:nvPr>
        </p:nvGraphicFramePr>
        <p:xfrm>
          <a:off x="5007429" y="348639"/>
          <a:ext cx="6847113" cy="3885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933367323"/>
              </p:ext>
            </p:extLst>
          </p:nvPr>
        </p:nvGraphicFramePr>
        <p:xfrm>
          <a:off x="5007429" y="4457699"/>
          <a:ext cx="6694714" cy="10885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151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224E98F-8163-4F87-A5AE-43E684553449}"/>
              </a:ext>
            </a:extLst>
          </p:cNvPr>
          <p:cNvSpPr txBox="1"/>
          <p:nvPr/>
        </p:nvSpPr>
        <p:spPr>
          <a:xfrm>
            <a:off x="1953985" y="568261"/>
            <a:ext cx="8311243" cy="584775"/>
          </a:xfrm>
          <a:prstGeom prst="rect">
            <a:avLst/>
          </a:prstGeom>
          <a:noFill/>
        </p:spPr>
        <p:txBody>
          <a:bodyPr wrap="square" rtlCol="0">
            <a:spAutoFit/>
          </a:bodyPr>
          <a:lstStyle/>
          <a:p>
            <a:r>
              <a:rPr lang="es-MX" sz="3200" b="1" dirty="0">
                <a:solidFill>
                  <a:srgbClr val="F5A904"/>
                </a:solidFill>
                <a:latin typeface="Tahoma" panose="020B0604030504040204" pitchFamily="34" charset="0"/>
                <a:ea typeface="Tahoma" panose="020B0604030504040204" pitchFamily="34" charset="0"/>
                <a:cs typeface="Tahoma" panose="020B0604030504040204" pitchFamily="34" charset="0"/>
              </a:rPr>
              <a:t>Producción Nacional de Seguro Agrícola</a:t>
            </a:r>
            <a:endParaRPr lang="es-ES" sz="3200" b="1" dirty="0">
              <a:solidFill>
                <a:srgbClr val="F5A904"/>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504917619"/>
              </p:ext>
            </p:extLst>
          </p:nvPr>
        </p:nvGraphicFramePr>
        <p:xfrm>
          <a:off x="1583870" y="1327210"/>
          <a:ext cx="9519560" cy="4332902"/>
        </p:xfrm>
        <a:graphic>
          <a:graphicData uri="http://schemas.openxmlformats.org/drawingml/2006/table">
            <a:tbl>
              <a:tblPr/>
              <a:tblGrid>
                <a:gridCol w="3759828">
                  <a:extLst>
                    <a:ext uri="{9D8B030D-6E8A-4147-A177-3AD203B41FA5}">
                      <a16:colId xmlns="" xmlns:a16="http://schemas.microsoft.com/office/drawing/2014/main" val="20000"/>
                    </a:ext>
                  </a:extLst>
                </a:gridCol>
                <a:gridCol w="1439933">
                  <a:extLst>
                    <a:ext uri="{9D8B030D-6E8A-4147-A177-3AD203B41FA5}">
                      <a16:colId xmlns="" xmlns:a16="http://schemas.microsoft.com/office/drawing/2014/main" val="20001"/>
                    </a:ext>
                  </a:extLst>
                </a:gridCol>
                <a:gridCol w="1439933">
                  <a:extLst>
                    <a:ext uri="{9D8B030D-6E8A-4147-A177-3AD203B41FA5}">
                      <a16:colId xmlns="" xmlns:a16="http://schemas.microsoft.com/office/drawing/2014/main" val="20002"/>
                    </a:ext>
                  </a:extLst>
                </a:gridCol>
                <a:gridCol w="1439933">
                  <a:extLst>
                    <a:ext uri="{9D8B030D-6E8A-4147-A177-3AD203B41FA5}">
                      <a16:colId xmlns="" xmlns:a16="http://schemas.microsoft.com/office/drawing/2014/main" val="20003"/>
                    </a:ext>
                  </a:extLst>
                </a:gridCol>
                <a:gridCol w="1439933">
                  <a:extLst>
                    <a:ext uri="{9D8B030D-6E8A-4147-A177-3AD203B41FA5}">
                      <a16:colId xmlns="" xmlns:a16="http://schemas.microsoft.com/office/drawing/2014/main" val="20004"/>
                    </a:ext>
                  </a:extLst>
                </a:gridCol>
              </a:tblGrid>
              <a:tr h="282993">
                <a:tc gridSpan="3">
                  <a:txBody>
                    <a:bodyPr/>
                    <a:lstStyle/>
                    <a:p>
                      <a:pPr algn="l" fontAlgn="b"/>
                      <a:r>
                        <a:rPr lang="es-ES" sz="11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Características del seguro agrícola por tipo de cultivo</a:t>
                      </a:r>
                    </a:p>
                  </a:txBody>
                  <a:tcPr marL="9525" marR="9525" marT="9525" marB="0" anchor="b">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endParaRPr lang="es-ES" sz="12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tc>
                  <a:txBody>
                    <a:bodyPr/>
                    <a:lstStyle/>
                    <a:p>
                      <a:pPr algn="l" fontAlgn="b"/>
                      <a:endParaRPr lang="es-ES" sz="12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0000"/>
                  </a:ext>
                </a:extLst>
              </a:tr>
              <a:tr h="211189">
                <a:tc>
                  <a:txBody>
                    <a:bodyPr/>
                    <a:lstStyle/>
                    <a:p>
                      <a:pPr algn="l" fontAlgn="b"/>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Ejercicio económico 2018</a:t>
                      </a:r>
                    </a:p>
                  </a:txBody>
                  <a:tcPr marL="9525" marR="9525" marT="9525" marB="0" anchor="b">
                    <a:lnL>
                      <a:noFill/>
                    </a:lnL>
                    <a:lnR>
                      <a:noFill/>
                    </a:lnR>
                    <a:lnT>
                      <a:noFill/>
                    </a:lnT>
                    <a:lnB>
                      <a:noFill/>
                    </a:lnB>
                  </a:tcPr>
                </a:tc>
                <a:tc>
                  <a:txBody>
                    <a:bodyPr/>
                    <a:lstStyle/>
                    <a:p>
                      <a:pPr algn="l" fontAlgn="b"/>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tc>
                  <a:txBody>
                    <a:bodyPr/>
                    <a:lstStyle/>
                    <a:p>
                      <a:pPr algn="r" fontAlgn="b"/>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tc>
                  <a:txBody>
                    <a:bodyPr/>
                    <a:lstStyle/>
                    <a:p>
                      <a:pPr algn="l" fontAlgn="b"/>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tc>
                  <a:txBody>
                    <a:bodyPr/>
                    <a:lstStyle/>
                    <a:p>
                      <a:pPr algn="r" fontAlgn="b"/>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Cuadro Nº 4</a:t>
                      </a:r>
                    </a:p>
                  </a:txBody>
                  <a:tcPr marL="9525" marR="9525" marT="9525" marB="0" anchor="b">
                    <a:lnL>
                      <a:noFill/>
                    </a:lnL>
                    <a:lnR>
                      <a:noFill/>
                    </a:lnR>
                    <a:lnT>
                      <a:noFill/>
                    </a:lnT>
                    <a:lnB>
                      <a:noFill/>
                    </a:lnB>
                  </a:tcPr>
                </a:tc>
                <a:extLst>
                  <a:ext uri="{0D108BD9-81ED-4DB2-BD59-A6C34878D82A}">
                    <a16:rowId xmlns="" xmlns:a16="http://schemas.microsoft.com/office/drawing/2014/main" val="10001"/>
                  </a:ext>
                </a:extLst>
              </a:tr>
              <a:tr h="211189">
                <a:tc rowSpan="2">
                  <a:txBody>
                    <a:bodyPr/>
                    <a:lstStyle/>
                    <a:p>
                      <a:pPr algn="l" fontAlgn="b"/>
                      <a:r>
                        <a:rPr lang="es-ES" sz="900" b="1" i="0" u="none" strike="noStrike" dirty="0">
                          <a:solidFill>
                            <a:schemeClr val="bg1"/>
                          </a:solidFill>
                          <a:latin typeface="Tahoma" panose="020B0604030504040204" pitchFamily="34" charset="0"/>
                          <a:ea typeface="Tahoma" panose="020B0604030504040204" pitchFamily="34" charset="0"/>
                          <a:cs typeface="Tahoma" panose="020B0604030504040204" pitchFamily="34" charset="0"/>
                        </a:rPr>
                        <a:t>Cultivos</a:t>
                      </a:r>
                    </a:p>
                  </a:txBody>
                  <a:tcPr marL="9525" marR="9525" marT="9525" marB="0" anchor="b">
                    <a:lnL>
                      <a:noFill/>
                    </a:lnL>
                    <a:lnR>
                      <a:noFill/>
                    </a:lnR>
                    <a:lnT>
                      <a:noFill/>
                    </a:lnT>
                    <a:lnB>
                      <a:noFill/>
                    </a:lnB>
                    <a:solidFill>
                      <a:srgbClr val="F5A904"/>
                    </a:solidFill>
                  </a:tcPr>
                </a:tc>
                <a:tc>
                  <a:txBody>
                    <a:bodyPr/>
                    <a:lstStyle/>
                    <a:p>
                      <a:pPr algn="r" fontAlgn="ctr"/>
                      <a:r>
                        <a:rPr lang="es-ES" sz="900" b="1" i="0" u="none" strike="noStrike" dirty="0">
                          <a:solidFill>
                            <a:schemeClr val="bg1"/>
                          </a:solidFill>
                          <a:latin typeface="Tahoma" panose="020B0604030504040204" pitchFamily="34" charset="0"/>
                          <a:ea typeface="Tahoma" panose="020B0604030504040204" pitchFamily="34" charset="0"/>
                          <a:cs typeface="Tahoma" panose="020B0604030504040204" pitchFamily="34" charset="0"/>
                        </a:rPr>
                        <a:t>Primas</a:t>
                      </a:r>
                    </a:p>
                  </a:txBody>
                  <a:tcPr marL="9525" marR="9525" marT="9525" marB="0" anchor="ctr">
                    <a:lnL>
                      <a:noFill/>
                    </a:lnL>
                    <a:lnR>
                      <a:noFill/>
                    </a:lnR>
                    <a:lnT>
                      <a:noFill/>
                    </a:lnT>
                    <a:lnB>
                      <a:noFill/>
                    </a:lnB>
                    <a:solidFill>
                      <a:srgbClr val="F5A904"/>
                    </a:solidFill>
                  </a:tcPr>
                </a:tc>
                <a:tc>
                  <a:txBody>
                    <a:bodyPr/>
                    <a:lstStyle/>
                    <a:p>
                      <a:pPr algn="r" fontAlgn="ctr"/>
                      <a:r>
                        <a:rPr lang="es-ES" sz="900" b="1" i="0" u="none" strike="noStrike" dirty="0">
                          <a:solidFill>
                            <a:schemeClr val="bg1"/>
                          </a:solidFill>
                          <a:latin typeface="Tahoma" panose="020B0604030504040204" pitchFamily="34" charset="0"/>
                          <a:ea typeface="Tahoma" panose="020B0604030504040204" pitchFamily="34" charset="0"/>
                          <a:cs typeface="Tahoma" panose="020B0604030504040204" pitchFamily="34" charset="0"/>
                        </a:rPr>
                        <a:t>Siniestros</a:t>
                      </a:r>
                    </a:p>
                  </a:txBody>
                  <a:tcPr marL="9525" marR="9525" marT="9525" marB="0" anchor="ctr">
                    <a:lnL>
                      <a:noFill/>
                    </a:lnL>
                    <a:lnR>
                      <a:noFill/>
                    </a:lnR>
                    <a:lnT>
                      <a:noFill/>
                    </a:lnT>
                    <a:lnB>
                      <a:noFill/>
                    </a:lnB>
                    <a:solidFill>
                      <a:srgbClr val="F5A904"/>
                    </a:solidFill>
                  </a:tcPr>
                </a:tc>
                <a:tc>
                  <a:txBody>
                    <a:bodyPr/>
                    <a:lstStyle/>
                    <a:p>
                      <a:pPr algn="r" fontAlgn="ctr"/>
                      <a:r>
                        <a:rPr lang="es-ES" sz="900" b="1" i="0" u="none" strike="noStrike" dirty="0">
                          <a:solidFill>
                            <a:schemeClr val="bg1"/>
                          </a:solidFill>
                          <a:latin typeface="Tahoma" panose="020B0604030504040204" pitchFamily="34" charset="0"/>
                          <a:ea typeface="Tahoma" panose="020B0604030504040204" pitchFamily="34" charset="0"/>
                          <a:cs typeface="Tahoma" panose="020B0604030504040204" pitchFamily="34" charset="0"/>
                        </a:rPr>
                        <a:t>Hectáreas</a:t>
                      </a:r>
                    </a:p>
                  </a:txBody>
                  <a:tcPr marL="9525" marR="9525" marT="9525" marB="0" anchor="ctr">
                    <a:lnL>
                      <a:noFill/>
                    </a:lnL>
                    <a:lnR>
                      <a:noFill/>
                    </a:lnR>
                    <a:lnT>
                      <a:noFill/>
                    </a:lnT>
                    <a:lnB>
                      <a:noFill/>
                    </a:lnB>
                    <a:solidFill>
                      <a:srgbClr val="F5A904"/>
                    </a:solidFill>
                  </a:tcPr>
                </a:tc>
                <a:tc>
                  <a:txBody>
                    <a:bodyPr/>
                    <a:lstStyle/>
                    <a:p>
                      <a:pPr algn="r" fontAlgn="ctr"/>
                      <a:r>
                        <a:rPr lang="es-ES" sz="900" b="1" i="0" u="none" strike="noStrike" dirty="0">
                          <a:solidFill>
                            <a:schemeClr val="bg1"/>
                          </a:solidFill>
                          <a:latin typeface="Tahoma" panose="020B0604030504040204" pitchFamily="34" charset="0"/>
                          <a:ea typeface="Tahoma" panose="020B0604030504040204" pitchFamily="34" charset="0"/>
                          <a:cs typeface="Tahoma" panose="020B0604030504040204" pitchFamily="34" charset="0"/>
                        </a:rPr>
                        <a:t>Capital</a:t>
                      </a:r>
                    </a:p>
                  </a:txBody>
                  <a:tcPr marL="9525" marR="9525" marT="9525" marB="0" anchor="ctr">
                    <a:lnL>
                      <a:noFill/>
                    </a:lnL>
                    <a:lnR>
                      <a:noFill/>
                    </a:lnR>
                    <a:lnT>
                      <a:noFill/>
                    </a:lnT>
                    <a:lnB>
                      <a:noFill/>
                    </a:lnB>
                    <a:solidFill>
                      <a:srgbClr val="F5A904"/>
                    </a:solidFill>
                  </a:tcPr>
                </a:tc>
                <a:extLst>
                  <a:ext uri="{0D108BD9-81ED-4DB2-BD59-A6C34878D82A}">
                    <a16:rowId xmlns="" xmlns:a16="http://schemas.microsoft.com/office/drawing/2014/main" val="10002"/>
                  </a:ext>
                </a:extLst>
              </a:tr>
              <a:tr h="211189">
                <a:tc vMerge="1">
                  <a:txBody>
                    <a:bodyPr/>
                    <a:lstStyle/>
                    <a:p>
                      <a:endParaRPr lang="es-ES"/>
                    </a:p>
                  </a:txBody>
                  <a:tcPr/>
                </a:tc>
                <a:tc>
                  <a:txBody>
                    <a:bodyPr/>
                    <a:lstStyle/>
                    <a:p>
                      <a:pPr algn="r" fontAlgn="ctr"/>
                      <a:r>
                        <a:rPr lang="es-ES" sz="900" b="1" i="0" u="none" strike="noStrike" dirty="0">
                          <a:solidFill>
                            <a:schemeClr val="bg1"/>
                          </a:solidFill>
                          <a:latin typeface="Tahoma" panose="020B0604030504040204" pitchFamily="34" charset="0"/>
                          <a:ea typeface="Tahoma" panose="020B0604030504040204" pitchFamily="34" charset="0"/>
                          <a:cs typeface="Tahoma" panose="020B0604030504040204" pitchFamily="34" charset="0"/>
                        </a:rPr>
                        <a:t>emitidas</a:t>
                      </a:r>
                    </a:p>
                  </a:txBody>
                  <a:tcPr marL="9525" marR="9525" marT="9525" marB="0" anchor="ctr">
                    <a:lnL>
                      <a:noFill/>
                    </a:lnL>
                    <a:lnR>
                      <a:noFill/>
                    </a:lnR>
                    <a:lnT>
                      <a:noFill/>
                    </a:lnT>
                    <a:lnB>
                      <a:noFill/>
                    </a:lnB>
                    <a:solidFill>
                      <a:srgbClr val="F5A904"/>
                    </a:solidFill>
                  </a:tcPr>
                </a:tc>
                <a:tc>
                  <a:txBody>
                    <a:bodyPr/>
                    <a:lstStyle/>
                    <a:p>
                      <a:pPr algn="r" fontAlgn="ctr"/>
                      <a:r>
                        <a:rPr lang="es-ES" sz="900" b="1" i="0" u="none" strike="noStrike" dirty="0">
                          <a:solidFill>
                            <a:schemeClr val="bg1"/>
                          </a:solidFill>
                          <a:latin typeface="Tahoma" panose="020B0604030504040204" pitchFamily="34" charset="0"/>
                          <a:ea typeface="Tahoma" panose="020B0604030504040204" pitchFamily="34" charset="0"/>
                          <a:cs typeface="Tahoma" panose="020B0604030504040204" pitchFamily="34" charset="0"/>
                        </a:rPr>
                        <a:t>pagados</a:t>
                      </a:r>
                    </a:p>
                  </a:txBody>
                  <a:tcPr marL="9525" marR="9525" marT="9525" marB="0" anchor="ctr">
                    <a:lnL>
                      <a:noFill/>
                    </a:lnL>
                    <a:lnR>
                      <a:noFill/>
                    </a:lnR>
                    <a:lnT>
                      <a:noFill/>
                    </a:lnT>
                    <a:lnB>
                      <a:noFill/>
                    </a:lnB>
                    <a:solidFill>
                      <a:srgbClr val="F5A904"/>
                    </a:solidFill>
                  </a:tcPr>
                </a:tc>
                <a:tc>
                  <a:txBody>
                    <a:bodyPr/>
                    <a:lstStyle/>
                    <a:p>
                      <a:pPr algn="r" fontAlgn="ctr"/>
                      <a:r>
                        <a:rPr lang="es-ES" sz="900" b="1" i="0" u="none" strike="noStrike" dirty="0">
                          <a:solidFill>
                            <a:schemeClr val="bg1"/>
                          </a:solidFill>
                          <a:latin typeface="Tahoma" panose="020B0604030504040204" pitchFamily="34" charset="0"/>
                          <a:ea typeface="Tahoma" panose="020B0604030504040204" pitchFamily="34" charset="0"/>
                          <a:cs typeface="Tahoma" panose="020B0604030504040204" pitchFamily="34" charset="0"/>
                        </a:rPr>
                        <a:t>asegurados</a:t>
                      </a:r>
                    </a:p>
                  </a:txBody>
                  <a:tcPr marL="9525" marR="9525" marT="9525" marB="0" anchor="ctr">
                    <a:lnL>
                      <a:noFill/>
                    </a:lnL>
                    <a:lnR>
                      <a:noFill/>
                    </a:lnR>
                    <a:lnT>
                      <a:noFill/>
                    </a:lnT>
                    <a:lnB>
                      <a:noFill/>
                    </a:lnB>
                    <a:solidFill>
                      <a:srgbClr val="F5A904"/>
                    </a:solidFill>
                  </a:tcPr>
                </a:tc>
                <a:tc>
                  <a:txBody>
                    <a:bodyPr/>
                    <a:lstStyle/>
                    <a:p>
                      <a:pPr algn="r" fontAlgn="ctr"/>
                      <a:r>
                        <a:rPr lang="es-ES" sz="900" b="1" i="0" u="none" strike="noStrike" dirty="0">
                          <a:solidFill>
                            <a:schemeClr val="bg1"/>
                          </a:solidFill>
                          <a:latin typeface="Tahoma" panose="020B0604030504040204" pitchFamily="34" charset="0"/>
                          <a:ea typeface="Tahoma" panose="020B0604030504040204" pitchFamily="34" charset="0"/>
                          <a:cs typeface="Tahoma" panose="020B0604030504040204" pitchFamily="34" charset="0"/>
                        </a:rPr>
                        <a:t>asegurado</a:t>
                      </a:r>
                    </a:p>
                  </a:txBody>
                  <a:tcPr marL="9525" marR="9525" marT="9525" marB="0" anchor="ctr">
                    <a:lnL>
                      <a:noFill/>
                    </a:lnL>
                    <a:lnR>
                      <a:noFill/>
                    </a:lnR>
                    <a:lnT>
                      <a:noFill/>
                    </a:lnT>
                    <a:lnB>
                      <a:noFill/>
                    </a:lnB>
                    <a:solidFill>
                      <a:srgbClr val="F5A904"/>
                    </a:solidFill>
                  </a:tcPr>
                </a:tc>
                <a:extLst>
                  <a:ext uri="{0D108BD9-81ED-4DB2-BD59-A6C34878D82A}">
                    <a16:rowId xmlns="" xmlns:a16="http://schemas.microsoft.com/office/drawing/2014/main" val="10003"/>
                  </a:ext>
                </a:extLst>
              </a:tr>
              <a:tr h="211189">
                <a:tc>
                  <a:txBody>
                    <a:bodyPr/>
                    <a:lstStyle/>
                    <a:p>
                      <a:pPr algn="l"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a:noFill/>
                    </a:lnL>
                    <a:lnR>
                      <a:noFill/>
                    </a:lnR>
                    <a:lnT>
                      <a:noFill/>
                    </a:lnT>
                    <a:lnB>
                      <a:noFill/>
                    </a:lnB>
                    <a:solidFill>
                      <a:srgbClr val="F5A904"/>
                    </a:solidFill>
                  </a:tcPr>
                </a:tc>
                <a:tc>
                  <a:txBody>
                    <a:bodyPr/>
                    <a:lstStyle/>
                    <a:p>
                      <a:pPr algn="r" fontAlgn="t"/>
                      <a:r>
                        <a:rPr lang="es-ES" sz="900" b="0" i="0" u="none" strike="noStrike" dirty="0">
                          <a:solidFill>
                            <a:schemeClr val="bg1"/>
                          </a:solidFill>
                          <a:latin typeface="Tahoma" panose="020B0604030504040204" pitchFamily="34" charset="0"/>
                          <a:ea typeface="Tahoma" panose="020B0604030504040204" pitchFamily="34" charset="0"/>
                          <a:cs typeface="Tahoma" panose="020B0604030504040204" pitchFamily="34" charset="0"/>
                        </a:rPr>
                        <a:t>miles $</a:t>
                      </a:r>
                    </a:p>
                  </a:txBody>
                  <a:tcPr marL="9525" marR="9525" marT="9525" marB="0">
                    <a:lnL>
                      <a:noFill/>
                    </a:lnL>
                    <a:lnR>
                      <a:noFill/>
                    </a:lnR>
                    <a:lnT>
                      <a:noFill/>
                    </a:lnT>
                    <a:lnB>
                      <a:noFill/>
                    </a:lnB>
                    <a:solidFill>
                      <a:srgbClr val="F5A904"/>
                    </a:solidFill>
                  </a:tcPr>
                </a:tc>
                <a:tc>
                  <a:txBody>
                    <a:bodyPr/>
                    <a:lstStyle/>
                    <a:p>
                      <a:pPr algn="r" fontAlgn="t"/>
                      <a:r>
                        <a:rPr lang="es-ES" sz="900" b="0" i="0" u="none" strike="noStrike" dirty="0">
                          <a:solidFill>
                            <a:schemeClr val="bg1"/>
                          </a:solidFill>
                          <a:latin typeface="Tahoma" panose="020B0604030504040204" pitchFamily="34" charset="0"/>
                          <a:ea typeface="Tahoma" panose="020B0604030504040204" pitchFamily="34" charset="0"/>
                          <a:cs typeface="Tahoma" panose="020B0604030504040204" pitchFamily="34" charset="0"/>
                        </a:rPr>
                        <a:t>miles $</a:t>
                      </a:r>
                    </a:p>
                  </a:txBody>
                  <a:tcPr marL="9525" marR="9525" marT="9525" marB="0">
                    <a:lnL>
                      <a:noFill/>
                    </a:lnL>
                    <a:lnR>
                      <a:noFill/>
                    </a:lnR>
                    <a:lnT>
                      <a:noFill/>
                    </a:lnT>
                    <a:lnB>
                      <a:noFill/>
                    </a:lnB>
                    <a:solidFill>
                      <a:srgbClr val="F5A904"/>
                    </a:solidFill>
                  </a:tcPr>
                </a:tc>
                <a:tc>
                  <a:txBody>
                    <a:bodyPr/>
                    <a:lstStyle/>
                    <a:p>
                      <a:pPr algn="r" fontAlgn="t"/>
                      <a:r>
                        <a:rPr lang="es-ES" sz="900" b="0" i="0" u="none" strike="noStrike" dirty="0">
                          <a:solidFill>
                            <a:schemeClr val="bg1"/>
                          </a:solidFill>
                          <a:latin typeface="Tahoma" panose="020B0604030504040204" pitchFamily="34" charset="0"/>
                          <a:ea typeface="Tahoma" panose="020B0604030504040204" pitchFamily="34" charset="0"/>
                          <a:cs typeface="Tahoma" panose="020B0604030504040204" pitchFamily="34" charset="0"/>
                        </a:rPr>
                        <a:t>miles ha</a:t>
                      </a:r>
                    </a:p>
                  </a:txBody>
                  <a:tcPr marL="9525" marR="9525" marT="9525" marB="0">
                    <a:lnL>
                      <a:noFill/>
                    </a:lnL>
                    <a:lnR>
                      <a:noFill/>
                    </a:lnR>
                    <a:lnT>
                      <a:noFill/>
                    </a:lnT>
                    <a:lnB>
                      <a:noFill/>
                    </a:lnB>
                    <a:solidFill>
                      <a:srgbClr val="F5A904"/>
                    </a:solidFill>
                  </a:tcPr>
                </a:tc>
                <a:tc>
                  <a:txBody>
                    <a:bodyPr/>
                    <a:lstStyle/>
                    <a:p>
                      <a:pPr algn="r" fontAlgn="t"/>
                      <a:r>
                        <a:rPr lang="es-ES" sz="900" b="0" i="0" u="none" strike="noStrike" dirty="0">
                          <a:solidFill>
                            <a:schemeClr val="bg1"/>
                          </a:solidFill>
                          <a:latin typeface="Tahoma" panose="020B0604030504040204" pitchFamily="34" charset="0"/>
                          <a:ea typeface="Tahoma" panose="020B0604030504040204" pitchFamily="34" charset="0"/>
                          <a:cs typeface="Tahoma" panose="020B0604030504040204" pitchFamily="34" charset="0"/>
                        </a:rPr>
                        <a:t>miles $</a:t>
                      </a:r>
                    </a:p>
                  </a:txBody>
                  <a:tcPr marL="9525" marR="9525" marT="9525" marB="0">
                    <a:lnL>
                      <a:noFill/>
                    </a:lnL>
                    <a:lnR>
                      <a:noFill/>
                    </a:lnR>
                    <a:lnT>
                      <a:noFill/>
                    </a:lnT>
                    <a:lnB>
                      <a:noFill/>
                    </a:lnB>
                    <a:solidFill>
                      <a:srgbClr val="F5A904"/>
                    </a:solidFill>
                  </a:tcPr>
                </a:tc>
                <a:extLst>
                  <a:ext uri="{0D108BD9-81ED-4DB2-BD59-A6C34878D82A}">
                    <a16:rowId xmlns="" xmlns:a16="http://schemas.microsoft.com/office/drawing/2014/main" val="10004"/>
                  </a:ext>
                </a:extLst>
              </a:tr>
              <a:tr h="253428">
                <a:tc>
                  <a:txBody>
                    <a:bodyPr/>
                    <a:lstStyle/>
                    <a:p>
                      <a:pPr algn="l"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SEGUROS AGRÍCOLAS</a:t>
                      </a:r>
                    </a:p>
                  </a:txBody>
                  <a:tcPr marL="9525" marR="9525" marT="9525" marB="0" anchor="ctr">
                    <a:lnL>
                      <a:noFill/>
                    </a:lnL>
                    <a:lnR>
                      <a:noFill/>
                    </a:lnR>
                    <a:lnT>
                      <a:noFill/>
                    </a:lnT>
                    <a:lnB>
                      <a:noFill/>
                    </a:lnB>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4.639.100</a:t>
                      </a:r>
                    </a:p>
                  </a:txBody>
                  <a:tcPr marL="9525" marR="9525" marT="9525" marB="0" anchor="ctr">
                    <a:lnL>
                      <a:noFill/>
                    </a:lnL>
                    <a:lnR>
                      <a:noFill/>
                    </a:lnR>
                    <a:lnT>
                      <a:noFill/>
                    </a:lnT>
                    <a:lnB>
                      <a:noFill/>
                    </a:lnB>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3.217.039</a:t>
                      </a:r>
                    </a:p>
                  </a:txBody>
                  <a:tcPr marL="9525" marR="9525" marT="9525" marB="0" anchor="ctr">
                    <a:lnL>
                      <a:noFill/>
                    </a:lnL>
                    <a:lnR>
                      <a:noFill/>
                    </a:lnR>
                    <a:lnT>
                      <a:noFill/>
                    </a:lnT>
                    <a:lnB>
                      <a:noFill/>
                    </a:lnB>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16.537</a:t>
                      </a:r>
                    </a:p>
                  </a:txBody>
                  <a:tcPr marL="9525" marR="9525" marT="9525" marB="0" anchor="ctr">
                    <a:lnL>
                      <a:noFill/>
                    </a:lnL>
                    <a:lnR>
                      <a:noFill/>
                    </a:lnR>
                    <a:lnT>
                      <a:noFill/>
                    </a:lnT>
                    <a:lnB>
                      <a:noFill/>
                    </a:lnB>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172.785.394</a:t>
                      </a:r>
                    </a:p>
                  </a:txBody>
                  <a:tcPr marL="9525" marR="9525" marT="9525" marB="0" anchor="ctr">
                    <a:lnL>
                      <a:noFill/>
                    </a:lnL>
                    <a:lnR>
                      <a:noFill/>
                    </a:lnR>
                    <a:lnT>
                      <a:noFill/>
                    </a:lnT>
                    <a:lnB>
                      <a:noFill/>
                    </a:lnB>
                    <a:solidFill>
                      <a:srgbClr val="F2F2F2"/>
                    </a:solidFill>
                  </a:tcPr>
                </a:tc>
                <a:extLst>
                  <a:ext uri="{0D108BD9-81ED-4DB2-BD59-A6C34878D82A}">
                    <a16:rowId xmlns="" xmlns:a16="http://schemas.microsoft.com/office/drawing/2014/main" val="10005"/>
                  </a:ext>
                </a:extLst>
              </a:tr>
              <a:tr h="240755">
                <a:tc>
                  <a:txBody>
                    <a:bodyPr/>
                    <a:lstStyle/>
                    <a:p>
                      <a:pPr algn="l" fontAlgn="ctr"/>
                      <a:r>
                        <a:rPr lang="es-ES" sz="900" b="1" i="0" u="none" strike="noStrike" dirty="0">
                          <a:solidFill>
                            <a:schemeClr val="bg1"/>
                          </a:solidFill>
                          <a:latin typeface="Tahoma" panose="020B0604030504040204" pitchFamily="34" charset="0"/>
                          <a:ea typeface="Tahoma" panose="020B0604030504040204" pitchFamily="34" charset="0"/>
                          <a:cs typeface="Tahoma" panose="020B0604030504040204" pitchFamily="34" charset="0"/>
                        </a:rPr>
                        <a:t>Cultivos Anuales</a:t>
                      </a:r>
                    </a:p>
                  </a:txBody>
                  <a:tcPr marL="9525" marR="9525" marT="9525" marB="0" anchor="ctr">
                    <a:lnL>
                      <a:noFill/>
                    </a:lnL>
                    <a:lnR>
                      <a:noFill/>
                    </a:lnR>
                    <a:lnT>
                      <a:noFill/>
                    </a:lnT>
                    <a:lnB>
                      <a:noFill/>
                    </a:lnB>
                    <a:solidFill>
                      <a:srgbClr val="F5A904"/>
                    </a:solidFill>
                  </a:tcPr>
                </a:tc>
                <a:tc>
                  <a:txBody>
                    <a:bodyPr/>
                    <a:lstStyle/>
                    <a:p>
                      <a:pPr algn="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4.399.720</a:t>
                      </a:r>
                    </a:p>
                  </a:txBody>
                  <a:tcPr marL="9525" marR="9525" marT="9525" marB="0" anchor="ctr">
                    <a:lnL>
                      <a:noFill/>
                    </a:lnL>
                    <a:lnR>
                      <a:noFill/>
                    </a:lnR>
                    <a:lnT>
                      <a:noFill/>
                    </a:lnT>
                    <a:lnB>
                      <a:noFill/>
                    </a:lnB>
                    <a:solidFill>
                      <a:srgbClr val="F5A904"/>
                    </a:solidFill>
                  </a:tcPr>
                </a:tc>
                <a:tc>
                  <a:txBody>
                    <a:bodyPr/>
                    <a:lstStyle/>
                    <a:p>
                      <a:pPr algn="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2.988.020</a:t>
                      </a:r>
                    </a:p>
                  </a:txBody>
                  <a:tcPr marL="9525" marR="9525" marT="9525" marB="0" anchor="ctr">
                    <a:lnL>
                      <a:noFill/>
                    </a:lnL>
                    <a:lnR>
                      <a:noFill/>
                    </a:lnR>
                    <a:lnT>
                      <a:noFill/>
                    </a:lnT>
                    <a:lnB>
                      <a:noFill/>
                    </a:lnB>
                    <a:solidFill>
                      <a:srgbClr val="F5A904"/>
                    </a:solidFill>
                  </a:tcPr>
                </a:tc>
                <a:tc>
                  <a:txBody>
                    <a:bodyPr/>
                    <a:lstStyle/>
                    <a:p>
                      <a:pPr algn="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16.281</a:t>
                      </a:r>
                    </a:p>
                  </a:txBody>
                  <a:tcPr marL="9525" marR="9525" marT="9525" marB="0" anchor="ctr">
                    <a:lnL>
                      <a:noFill/>
                    </a:lnL>
                    <a:lnR>
                      <a:noFill/>
                    </a:lnR>
                    <a:lnT>
                      <a:noFill/>
                    </a:lnT>
                    <a:lnB>
                      <a:noFill/>
                    </a:lnB>
                    <a:solidFill>
                      <a:srgbClr val="F5A904"/>
                    </a:solidFill>
                  </a:tcPr>
                </a:tc>
                <a:tc>
                  <a:txBody>
                    <a:bodyPr/>
                    <a:lstStyle/>
                    <a:p>
                      <a:pPr algn="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169.161.483</a:t>
                      </a:r>
                    </a:p>
                  </a:txBody>
                  <a:tcPr marL="9525" marR="9525" marT="9525" marB="0" anchor="ctr">
                    <a:lnL>
                      <a:noFill/>
                    </a:lnL>
                    <a:lnR>
                      <a:noFill/>
                    </a:lnR>
                    <a:lnT>
                      <a:noFill/>
                    </a:lnT>
                    <a:lnB>
                      <a:noFill/>
                    </a:lnB>
                    <a:solidFill>
                      <a:srgbClr val="F5A904"/>
                    </a:solidFill>
                  </a:tcPr>
                </a:tc>
                <a:extLst>
                  <a:ext uri="{0D108BD9-81ED-4DB2-BD59-A6C34878D82A}">
                    <a16:rowId xmlns="" xmlns:a16="http://schemas.microsoft.com/office/drawing/2014/main" val="10006"/>
                  </a:ext>
                </a:extLst>
              </a:tr>
              <a:tr h="224565">
                <a:tc>
                  <a:txBody>
                    <a:bodyPr/>
                    <a:lstStyle/>
                    <a:p>
                      <a:pPr algn="l"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 Oleaginosas</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2.685.802</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1.916.554</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9.414</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90.366.003</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07"/>
                  </a:ext>
                </a:extLst>
              </a:tr>
              <a:tr h="224565">
                <a:tc>
                  <a:txBody>
                    <a:bodyPr/>
                    <a:lstStyle/>
                    <a:p>
                      <a:pPr algn="l"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 Cereales</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1.629.080</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1.010.817</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6.585</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70.591.250</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08"/>
                  </a:ext>
                </a:extLst>
              </a:tr>
              <a:tr h="224565">
                <a:tc>
                  <a:txBody>
                    <a:bodyPr/>
                    <a:lstStyle/>
                    <a:p>
                      <a:pPr algn="l"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 Tabaco </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35.867</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5.647</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14</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1.494.925</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09"/>
                  </a:ext>
                </a:extLst>
              </a:tr>
              <a:tr h="224565">
                <a:tc>
                  <a:txBody>
                    <a:bodyPr/>
                    <a:lstStyle/>
                    <a:p>
                      <a:pPr algn="l"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 Forrajeras</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24.118</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42.566</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78</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1.080.383</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10"/>
                  </a:ext>
                </a:extLst>
              </a:tr>
              <a:tr h="224565">
                <a:tc>
                  <a:txBody>
                    <a:bodyPr/>
                    <a:lstStyle/>
                    <a:p>
                      <a:pPr algn="l"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 Legumbres</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18.286</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8.655</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134</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4.224.229</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11"/>
                  </a:ext>
                </a:extLst>
              </a:tr>
              <a:tr h="224565">
                <a:tc>
                  <a:txBody>
                    <a:bodyPr/>
                    <a:lstStyle/>
                    <a:p>
                      <a:pPr algn="l"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6. Otros Cultivos Anuales</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6.568</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3.780</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56</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1.404.692</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12"/>
                  </a:ext>
                </a:extLst>
              </a:tr>
              <a:tr h="240755">
                <a:tc>
                  <a:txBody>
                    <a:bodyPr/>
                    <a:lstStyle/>
                    <a:p>
                      <a:pPr algn="l" fontAlgn="ctr"/>
                      <a:r>
                        <a:rPr lang="es-ES" sz="9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rPr>
                        <a:t>Cultivos Perennes</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5A904"/>
                    </a:solidFill>
                  </a:tcPr>
                </a:tc>
                <a:tc>
                  <a:txBody>
                    <a:bodyPr/>
                    <a:lstStyle/>
                    <a:p>
                      <a:pPr algn="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239.380</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5A904"/>
                    </a:solidFill>
                  </a:tcPr>
                </a:tc>
                <a:tc>
                  <a:txBody>
                    <a:bodyPr/>
                    <a:lstStyle/>
                    <a:p>
                      <a:pPr algn="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229.019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5A904"/>
                    </a:solidFill>
                  </a:tcPr>
                </a:tc>
                <a:tc>
                  <a:txBody>
                    <a:bodyPr/>
                    <a:lstStyle/>
                    <a:p>
                      <a:pPr algn="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256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5A904"/>
                    </a:solidFill>
                  </a:tcPr>
                </a:tc>
                <a:tc>
                  <a:txBody>
                    <a:bodyPr/>
                    <a:lstStyle/>
                    <a:p>
                      <a:pPr algn="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3.623.911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5A904"/>
                    </a:solidFill>
                  </a:tcPr>
                </a:tc>
                <a:extLst>
                  <a:ext uri="{0D108BD9-81ED-4DB2-BD59-A6C34878D82A}">
                    <a16:rowId xmlns="" xmlns:a16="http://schemas.microsoft.com/office/drawing/2014/main" val="10013"/>
                  </a:ext>
                </a:extLst>
              </a:tr>
              <a:tr h="224565">
                <a:tc>
                  <a:txBody>
                    <a:bodyPr/>
                    <a:lstStyle/>
                    <a:p>
                      <a:pPr algn="l" fontAlgn="ctr"/>
                      <a:r>
                        <a:rPr lang="es-MX"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7. Frutas de Pepita y Carozo</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129.907</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191.970</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80</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1.350.763</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14"/>
                  </a:ext>
                </a:extLst>
              </a:tr>
              <a:tr h="224565">
                <a:tc>
                  <a:txBody>
                    <a:bodyPr/>
                    <a:lstStyle/>
                    <a:p>
                      <a:pPr algn="l"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 Vid</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85.061</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20.780</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118</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767.706</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15"/>
                  </a:ext>
                </a:extLst>
              </a:tr>
              <a:tr h="224565">
                <a:tc>
                  <a:txBody>
                    <a:bodyPr/>
                    <a:lstStyle/>
                    <a:p>
                      <a:pPr algn="l"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9. Hortalizas</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18.571</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10.943</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52</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716.191</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16"/>
                  </a:ext>
                </a:extLst>
              </a:tr>
              <a:tr h="224565">
                <a:tc>
                  <a:txBody>
                    <a:bodyPr/>
                    <a:lstStyle/>
                    <a:p>
                      <a:pPr algn="l"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10. Cítricos</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28</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662.314</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17"/>
                  </a:ext>
                </a:extLst>
              </a:tr>
              <a:tr h="224565">
                <a:tc>
                  <a:txBody>
                    <a:bodyPr/>
                    <a:lstStyle/>
                    <a:p>
                      <a:pPr algn="l"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11. Otros Cultivos Perennes</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5.813</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5.325</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126.937</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18"/>
                  </a:ext>
                </a:extLst>
              </a:tr>
            </a:tbl>
          </a:graphicData>
        </a:graphic>
      </p:graphicFrame>
      <p:sp>
        <p:nvSpPr>
          <p:cNvPr id="5" name="Rectángulo redondeado 4"/>
          <p:cNvSpPr/>
          <p:nvPr/>
        </p:nvSpPr>
        <p:spPr>
          <a:xfrm>
            <a:off x="1505824" y="3384803"/>
            <a:ext cx="9662921" cy="229254"/>
          </a:xfrm>
          <a:prstGeom prst="roundRect">
            <a:avLst/>
          </a:prstGeom>
          <a:noFill/>
          <a:ln w="57150">
            <a:solidFill>
              <a:srgbClr val="7FB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207732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224E98F-8163-4F87-A5AE-43E684553449}"/>
              </a:ext>
            </a:extLst>
          </p:cNvPr>
          <p:cNvSpPr txBox="1"/>
          <p:nvPr/>
        </p:nvSpPr>
        <p:spPr>
          <a:xfrm>
            <a:off x="2116998" y="219917"/>
            <a:ext cx="8311243" cy="584775"/>
          </a:xfrm>
          <a:prstGeom prst="rect">
            <a:avLst/>
          </a:prstGeom>
          <a:noFill/>
        </p:spPr>
        <p:txBody>
          <a:bodyPr wrap="square" rtlCol="0">
            <a:spAutoFit/>
          </a:bodyPr>
          <a:lstStyle/>
          <a:p>
            <a:r>
              <a:rPr lang="es-MX" sz="3200" b="1" dirty="0">
                <a:solidFill>
                  <a:srgbClr val="F5A904"/>
                </a:solidFill>
                <a:latin typeface="Tahoma" panose="020B0604030504040204" pitchFamily="34" charset="0"/>
                <a:ea typeface="Tahoma" panose="020B0604030504040204" pitchFamily="34" charset="0"/>
                <a:cs typeface="Tahoma" panose="020B0604030504040204" pitchFamily="34" charset="0"/>
              </a:rPr>
              <a:t>Producción Nacional de Seguro Agrícola</a:t>
            </a:r>
            <a:endParaRPr lang="es-ES" sz="3200" b="1" dirty="0">
              <a:solidFill>
                <a:srgbClr val="F5A904"/>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120123063"/>
              </p:ext>
            </p:extLst>
          </p:nvPr>
        </p:nvGraphicFramePr>
        <p:xfrm>
          <a:off x="2408191" y="729344"/>
          <a:ext cx="7728855" cy="5159827"/>
        </p:xfrm>
        <a:graphic>
          <a:graphicData uri="http://schemas.openxmlformats.org/drawingml/2006/table">
            <a:tbl>
              <a:tblPr/>
              <a:tblGrid>
                <a:gridCol w="1940435">
                  <a:extLst>
                    <a:ext uri="{9D8B030D-6E8A-4147-A177-3AD203B41FA5}">
                      <a16:colId xmlns="" xmlns:a16="http://schemas.microsoft.com/office/drawing/2014/main" val="20000"/>
                    </a:ext>
                  </a:extLst>
                </a:gridCol>
                <a:gridCol w="1447105">
                  <a:extLst>
                    <a:ext uri="{9D8B030D-6E8A-4147-A177-3AD203B41FA5}">
                      <a16:colId xmlns="" xmlns:a16="http://schemas.microsoft.com/office/drawing/2014/main" val="20001"/>
                    </a:ext>
                  </a:extLst>
                </a:gridCol>
                <a:gridCol w="1447105">
                  <a:extLst>
                    <a:ext uri="{9D8B030D-6E8A-4147-A177-3AD203B41FA5}">
                      <a16:colId xmlns="" xmlns:a16="http://schemas.microsoft.com/office/drawing/2014/main" val="20002"/>
                    </a:ext>
                  </a:extLst>
                </a:gridCol>
                <a:gridCol w="1447105">
                  <a:extLst>
                    <a:ext uri="{9D8B030D-6E8A-4147-A177-3AD203B41FA5}">
                      <a16:colId xmlns="" xmlns:a16="http://schemas.microsoft.com/office/drawing/2014/main" val="20003"/>
                    </a:ext>
                  </a:extLst>
                </a:gridCol>
                <a:gridCol w="1447105">
                  <a:extLst>
                    <a:ext uri="{9D8B030D-6E8A-4147-A177-3AD203B41FA5}">
                      <a16:colId xmlns="" xmlns:a16="http://schemas.microsoft.com/office/drawing/2014/main" val="20004"/>
                    </a:ext>
                  </a:extLst>
                </a:gridCol>
              </a:tblGrid>
              <a:tr h="243902">
                <a:tc gridSpan="3">
                  <a:txBody>
                    <a:bodyPr/>
                    <a:lstStyle/>
                    <a:p>
                      <a:pPr algn="l" fontAlgn="b"/>
                      <a:r>
                        <a:rPr lang="es-MX" sz="11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Características del seguro agrícola por jurisdicción </a:t>
                      </a:r>
                    </a:p>
                  </a:txBody>
                  <a:tcPr marL="9525" marR="9525" marT="9525" marB="0" anchor="b">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ctr" fontAlgn="b"/>
                      <a:endParaRPr lang="es-ES" sz="14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s-ES" sz="14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0000"/>
                  </a:ext>
                </a:extLst>
              </a:tr>
              <a:tr h="181961">
                <a:tc>
                  <a:txBody>
                    <a:bodyPr/>
                    <a:lstStyle/>
                    <a:p>
                      <a:pPr algn="l" fontAlgn="b"/>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Ejercicio económico 2018</a:t>
                      </a:r>
                    </a:p>
                  </a:txBody>
                  <a:tcPr marL="9525" marR="9525" marT="9525" marB="0" anchor="b">
                    <a:lnL>
                      <a:noFill/>
                    </a:lnL>
                    <a:lnR>
                      <a:noFill/>
                    </a:lnR>
                    <a:lnT>
                      <a:noFill/>
                    </a:lnT>
                    <a:lnB>
                      <a:noFill/>
                    </a:lnB>
                  </a:tcPr>
                </a:tc>
                <a:tc>
                  <a:txBody>
                    <a:bodyPr/>
                    <a:lstStyle/>
                    <a:p>
                      <a:pPr algn="l" fontAlgn="b"/>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tc>
                  <a:txBody>
                    <a:bodyPr/>
                    <a:lstStyle/>
                    <a:p>
                      <a:pPr algn="l" fontAlgn="b"/>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tc>
                  <a:txBody>
                    <a:bodyPr/>
                    <a:lstStyle/>
                    <a:p>
                      <a:pPr algn="l" fontAlgn="b"/>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tc>
                  <a:txBody>
                    <a:bodyPr/>
                    <a:lstStyle/>
                    <a:p>
                      <a:pPr algn="r" fontAlgn="b"/>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Cuadro Nº 7</a:t>
                      </a:r>
                    </a:p>
                  </a:txBody>
                  <a:tcPr marL="9525" marR="9525" marT="9525" marB="0" anchor="b">
                    <a:lnL>
                      <a:noFill/>
                    </a:lnL>
                    <a:lnR>
                      <a:noFill/>
                    </a:lnR>
                    <a:lnT>
                      <a:noFill/>
                    </a:lnT>
                    <a:lnB>
                      <a:noFill/>
                    </a:lnB>
                  </a:tcPr>
                </a:tc>
                <a:extLst>
                  <a:ext uri="{0D108BD9-81ED-4DB2-BD59-A6C34878D82A}">
                    <a16:rowId xmlns="" xmlns:a16="http://schemas.microsoft.com/office/drawing/2014/main" val="10001"/>
                  </a:ext>
                </a:extLst>
              </a:tr>
              <a:tr h="181961">
                <a:tc rowSpan="2">
                  <a:txBody>
                    <a:bodyPr/>
                    <a:lstStyle/>
                    <a:p>
                      <a:pPr algn="l" fontAlgn="ctr"/>
                      <a:r>
                        <a:rPr lang="es-ES" sz="10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rPr>
                        <a:t>Jurisdicciones </a:t>
                      </a:r>
                    </a:p>
                  </a:txBody>
                  <a:tcPr marL="9525" marR="9525" marT="9525" marB="0" anchor="ctr">
                    <a:lnL>
                      <a:noFill/>
                    </a:lnL>
                    <a:lnR>
                      <a:noFill/>
                    </a:lnR>
                    <a:lnT>
                      <a:noFill/>
                    </a:lnT>
                    <a:lnB>
                      <a:noFill/>
                    </a:lnB>
                    <a:solidFill>
                      <a:srgbClr val="F5A904"/>
                    </a:solidFill>
                  </a:tcPr>
                </a:tc>
                <a:tc>
                  <a:txBody>
                    <a:bodyPr/>
                    <a:lstStyle/>
                    <a:p>
                      <a:pPr algn="r" fontAlgn="ctr"/>
                      <a:r>
                        <a:rPr lang="es-ES" sz="10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rPr>
                        <a:t>Primas</a:t>
                      </a:r>
                    </a:p>
                  </a:txBody>
                  <a:tcPr marL="9525" marR="9525" marT="9525" marB="0" anchor="ctr">
                    <a:lnL>
                      <a:noFill/>
                    </a:lnL>
                    <a:lnR>
                      <a:noFill/>
                    </a:lnR>
                    <a:lnT>
                      <a:noFill/>
                    </a:lnT>
                    <a:lnB>
                      <a:noFill/>
                    </a:lnB>
                    <a:solidFill>
                      <a:srgbClr val="F5A904"/>
                    </a:solidFill>
                  </a:tcPr>
                </a:tc>
                <a:tc>
                  <a:txBody>
                    <a:bodyPr/>
                    <a:lstStyle/>
                    <a:p>
                      <a:pPr algn="r" fontAlgn="ctr"/>
                      <a:r>
                        <a:rPr lang="es-ES" sz="10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rPr>
                        <a:t>Siniestros</a:t>
                      </a:r>
                    </a:p>
                  </a:txBody>
                  <a:tcPr marL="9525" marR="9525" marT="9525" marB="0" anchor="ctr">
                    <a:lnL>
                      <a:noFill/>
                    </a:lnL>
                    <a:lnR>
                      <a:noFill/>
                    </a:lnR>
                    <a:lnT>
                      <a:noFill/>
                    </a:lnT>
                    <a:lnB>
                      <a:noFill/>
                    </a:lnB>
                    <a:solidFill>
                      <a:srgbClr val="F5A904"/>
                    </a:solidFill>
                  </a:tcPr>
                </a:tc>
                <a:tc>
                  <a:txBody>
                    <a:bodyPr/>
                    <a:lstStyle/>
                    <a:p>
                      <a:pPr algn="r" fontAlgn="ctr"/>
                      <a:r>
                        <a:rPr lang="es-ES" sz="10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rPr>
                        <a:t>Hectáreas</a:t>
                      </a:r>
                    </a:p>
                  </a:txBody>
                  <a:tcPr marL="9525" marR="9525" marT="9525" marB="0" anchor="ctr">
                    <a:lnL>
                      <a:noFill/>
                    </a:lnL>
                    <a:lnR>
                      <a:noFill/>
                    </a:lnR>
                    <a:lnT>
                      <a:noFill/>
                    </a:lnT>
                    <a:lnB>
                      <a:noFill/>
                    </a:lnB>
                    <a:solidFill>
                      <a:srgbClr val="F5A904"/>
                    </a:solidFill>
                  </a:tcPr>
                </a:tc>
                <a:tc>
                  <a:txBody>
                    <a:bodyPr/>
                    <a:lstStyle/>
                    <a:p>
                      <a:pPr algn="r" fontAlgn="ctr"/>
                      <a:r>
                        <a:rPr lang="es-ES" sz="10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rPr>
                        <a:t>Capital</a:t>
                      </a:r>
                    </a:p>
                  </a:txBody>
                  <a:tcPr marL="9525" marR="9525" marT="9525" marB="0" anchor="ctr">
                    <a:lnL>
                      <a:noFill/>
                    </a:lnL>
                    <a:lnR>
                      <a:noFill/>
                    </a:lnR>
                    <a:lnT>
                      <a:noFill/>
                    </a:lnT>
                    <a:lnB>
                      <a:noFill/>
                    </a:lnB>
                    <a:solidFill>
                      <a:srgbClr val="F5A904"/>
                    </a:solidFill>
                  </a:tcPr>
                </a:tc>
                <a:extLst>
                  <a:ext uri="{0D108BD9-81ED-4DB2-BD59-A6C34878D82A}">
                    <a16:rowId xmlns="" xmlns:a16="http://schemas.microsoft.com/office/drawing/2014/main" val="10002"/>
                  </a:ext>
                </a:extLst>
              </a:tr>
              <a:tr h="181961">
                <a:tc vMerge="1">
                  <a:txBody>
                    <a:bodyPr/>
                    <a:lstStyle/>
                    <a:p>
                      <a:endParaRPr lang="es-ES"/>
                    </a:p>
                  </a:txBody>
                  <a:tcPr/>
                </a:tc>
                <a:tc>
                  <a:txBody>
                    <a:bodyPr/>
                    <a:lstStyle/>
                    <a:p>
                      <a:pPr algn="r" fontAlgn="ctr"/>
                      <a:r>
                        <a:rPr lang="es-ES" sz="10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emitidas</a:t>
                      </a:r>
                      <a:endParaRPr lang="es-ES" sz="10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a:txBody>
                    <a:bodyPr/>
                    <a:lstStyle/>
                    <a:p>
                      <a:pPr algn="r" fontAlgn="ctr"/>
                      <a:r>
                        <a:rPr lang="es-ES" sz="10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rPr>
                        <a:t>pagados</a:t>
                      </a:r>
                    </a:p>
                  </a:txBody>
                  <a:tcPr marL="9525" marR="9525" marT="9525" marB="0" anchor="ctr">
                    <a:lnL>
                      <a:noFill/>
                    </a:lnL>
                    <a:lnR>
                      <a:noFill/>
                    </a:lnR>
                    <a:lnT>
                      <a:noFill/>
                    </a:lnT>
                    <a:lnB>
                      <a:noFill/>
                    </a:lnB>
                    <a:solidFill>
                      <a:srgbClr val="F5A904"/>
                    </a:solidFill>
                  </a:tcPr>
                </a:tc>
                <a:tc>
                  <a:txBody>
                    <a:bodyPr/>
                    <a:lstStyle/>
                    <a:p>
                      <a:pPr algn="r" fontAlgn="ctr"/>
                      <a:r>
                        <a:rPr lang="es-ES" sz="10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rPr>
                        <a:t>aseguradas</a:t>
                      </a:r>
                    </a:p>
                  </a:txBody>
                  <a:tcPr marL="9525" marR="9525" marT="9525" marB="0" anchor="ctr">
                    <a:lnL>
                      <a:noFill/>
                    </a:lnL>
                    <a:lnR>
                      <a:noFill/>
                    </a:lnR>
                    <a:lnT>
                      <a:noFill/>
                    </a:lnT>
                    <a:lnB>
                      <a:noFill/>
                    </a:lnB>
                    <a:solidFill>
                      <a:srgbClr val="F5A904"/>
                    </a:solidFill>
                  </a:tcPr>
                </a:tc>
                <a:tc>
                  <a:txBody>
                    <a:bodyPr/>
                    <a:lstStyle/>
                    <a:p>
                      <a:pPr algn="r" fontAlgn="ctr"/>
                      <a:r>
                        <a:rPr lang="es-ES" sz="10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rPr>
                        <a:t>asegurado</a:t>
                      </a:r>
                    </a:p>
                  </a:txBody>
                  <a:tcPr marL="9525" marR="9525" marT="9525" marB="0" anchor="ctr">
                    <a:lnL>
                      <a:noFill/>
                    </a:lnL>
                    <a:lnR>
                      <a:noFill/>
                    </a:lnR>
                    <a:lnT>
                      <a:noFill/>
                    </a:lnT>
                    <a:lnB>
                      <a:noFill/>
                    </a:lnB>
                    <a:solidFill>
                      <a:srgbClr val="F5A904"/>
                    </a:solidFill>
                  </a:tcPr>
                </a:tc>
                <a:extLst>
                  <a:ext uri="{0D108BD9-81ED-4DB2-BD59-A6C34878D82A}">
                    <a16:rowId xmlns="" xmlns:a16="http://schemas.microsoft.com/office/drawing/2014/main" val="10003"/>
                  </a:ext>
                </a:extLst>
              </a:tr>
              <a:tr h="171042">
                <a:tc>
                  <a:txBody>
                    <a:bodyPr/>
                    <a:lstStyle/>
                    <a:p>
                      <a:pPr algn="l" fontAlgn="ctr"/>
                      <a:r>
                        <a:rPr lang="es-ES" sz="900" b="0"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rPr>
                        <a:t>(según volumen de primas)</a:t>
                      </a:r>
                    </a:p>
                  </a:txBody>
                  <a:tcPr marL="9525" marR="9525" marT="9525" marB="0" anchor="ctr">
                    <a:lnL>
                      <a:noFill/>
                    </a:lnL>
                    <a:lnR>
                      <a:noFill/>
                    </a:lnR>
                    <a:lnT>
                      <a:noFill/>
                    </a:lnT>
                    <a:lnB>
                      <a:noFill/>
                    </a:lnB>
                    <a:solidFill>
                      <a:srgbClr val="F5A904"/>
                    </a:solidFill>
                  </a:tcPr>
                </a:tc>
                <a:tc>
                  <a:txBody>
                    <a:bodyPr/>
                    <a:lstStyle/>
                    <a:p>
                      <a:pPr algn="r" fontAlgn="b"/>
                      <a:r>
                        <a:rPr lang="es-ES" sz="900" b="0"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rPr>
                        <a:t>miles $</a:t>
                      </a:r>
                    </a:p>
                  </a:txBody>
                  <a:tcPr marL="9525" marR="9525" marT="9525" marB="0" anchor="b">
                    <a:lnL>
                      <a:noFill/>
                    </a:lnL>
                    <a:lnR>
                      <a:noFill/>
                    </a:lnR>
                    <a:lnT>
                      <a:noFill/>
                    </a:lnT>
                    <a:lnB>
                      <a:noFill/>
                    </a:lnB>
                    <a:solidFill>
                      <a:srgbClr val="F5A904"/>
                    </a:solidFill>
                  </a:tcPr>
                </a:tc>
                <a:tc>
                  <a:txBody>
                    <a:bodyPr/>
                    <a:lstStyle/>
                    <a:p>
                      <a:pPr algn="r" fontAlgn="b"/>
                      <a:r>
                        <a:rPr lang="es-ES" sz="900" b="0"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rPr>
                        <a:t>miles $</a:t>
                      </a:r>
                    </a:p>
                  </a:txBody>
                  <a:tcPr marL="9525" marR="9525" marT="9525" marB="0" anchor="b">
                    <a:lnL>
                      <a:noFill/>
                    </a:lnL>
                    <a:lnR>
                      <a:noFill/>
                    </a:lnR>
                    <a:lnT>
                      <a:noFill/>
                    </a:lnT>
                    <a:lnB>
                      <a:noFill/>
                    </a:lnB>
                    <a:solidFill>
                      <a:srgbClr val="F5A904"/>
                    </a:solidFill>
                  </a:tcPr>
                </a:tc>
                <a:tc>
                  <a:txBody>
                    <a:bodyPr/>
                    <a:lstStyle/>
                    <a:p>
                      <a:pPr algn="r" fontAlgn="b"/>
                      <a:r>
                        <a:rPr lang="es-ES" sz="900" b="0"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rPr>
                        <a:t>miles ha</a:t>
                      </a:r>
                    </a:p>
                  </a:txBody>
                  <a:tcPr marL="9525" marR="9525" marT="9525" marB="0" anchor="b">
                    <a:lnL>
                      <a:noFill/>
                    </a:lnL>
                    <a:lnR>
                      <a:noFill/>
                    </a:lnR>
                    <a:lnT>
                      <a:noFill/>
                    </a:lnT>
                    <a:lnB>
                      <a:noFill/>
                    </a:lnB>
                    <a:solidFill>
                      <a:srgbClr val="F5A904"/>
                    </a:solidFill>
                  </a:tcPr>
                </a:tc>
                <a:tc>
                  <a:txBody>
                    <a:bodyPr/>
                    <a:lstStyle/>
                    <a:p>
                      <a:pPr algn="r" fontAlgn="b"/>
                      <a:r>
                        <a:rPr lang="es-ES" sz="900" b="0"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rPr>
                        <a:t>miles $</a:t>
                      </a:r>
                    </a:p>
                  </a:txBody>
                  <a:tcPr marL="9525" marR="9525" marT="9525" marB="0" anchor="b">
                    <a:lnL>
                      <a:noFill/>
                    </a:lnL>
                    <a:lnR>
                      <a:noFill/>
                    </a:lnR>
                    <a:lnT>
                      <a:noFill/>
                    </a:lnT>
                    <a:lnB>
                      <a:noFill/>
                    </a:lnB>
                    <a:solidFill>
                      <a:srgbClr val="F5A904"/>
                    </a:solidFill>
                  </a:tcPr>
                </a:tc>
                <a:extLst>
                  <a:ext uri="{0D108BD9-81ED-4DB2-BD59-A6C34878D82A}">
                    <a16:rowId xmlns="" xmlns:a16="http://schemas.microsoft.com/office/drawing/2014/main" val="10004"/>
                  </a:ext>
                </a:extLst>
              </a:tr>
              <a:tr h="193870">
                <a:tc>
                  <a:txBody>
                    <a:bodyPr/>
                    <a:lstStyle/>
                    <a:p>
                      <a:pPr algn="l" fontAlgn="ctr"/>
                      <a:r>
                        <a:rPr lang="es-ES" sz="11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a:noFill/>
                    </a:lnL>
                    <a:lnR>
                      <a:noFill/>
                    </a:lnR>
                    <a:lnT>
                      <a:noFill/>
                    </a:lnT>
                    <a:lnB>
                      <a:noFill/>
                    </a:lnB>
                    <a:solidFill>
                      <a:srgbClr val="EEF3F8"/>
                    </a:solidFill>
                  </a:tcPr>
                </a:tc>
                <a:tc>
                  <a:txBody>
                    <a:bodyPr/>
                    <a:lstStyle/>
                    <a:p>
                      <a:pPr algn="l" fontAlgn="ctr"/>
                      <a:r>
                        <a:rPr lang="es-ES" sz="11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a:noFill/>
                    </a:lnL>
                    <a:lnR>
                      <a:noFill/>
                    </a:lnR>
                    <a:lnT>
                      <a:noFill/>
                    </a:lnT>
                    <a:lnB>
                      <a:noFill/>
                    </a:lnB>
                    <a:solidFill>
                      <a:srgbClr val="EEF3F8"/>
                    </a:solidFill>
                  </a:tcPr>
                </a:tc>
                <a:tc>
                  <a:txBody>
                    <a:bodyPr/>
                    <a:lstStyle/>
                    <a:p>
                      <a:pPr algn="l" fontAlgn="ctr"/>
                      <a:r>
                        <a:rPr lang="es-ES" sz="11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a:noFill/>
                    </a:lnL>
                    <a:lnR>
                      <a:noFill/>
                    </a:lnR>
                    <a:lnT>
                      <a:noFill/>
                    </a:lnT>
                    <a:lnB>
                      <a:noFill/>
                    </a:lnB>
                    <a:solidFill>
                      <a:srgbClr val="EEF3F8"/>
                    </a:solidFill>
                  </a:tcPr>
                </a:tc>
                <a:tc>
                  <a:txBody>
                    <a:bodyPr/>
                    <a:lstStyle/>
                    <a:p>
                      <a:pPr algn="l" fontAlgn="ctr"/>
                      <a:r>
                        <a:rPr lang="es-ES" sz="11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a:noFill/>
                    </a:lnL>
                    <a:lnR>
                      <a:noFill/>
                    </a:lnR>
                    <a:lnT>
                      <a:noFill/>
                    </a:lnT>
                    <a:lnB>
                      <a:noFill/>
                    </a:lnB>
                    <a:solidFill>
                      <a:srgbClr val="EEF3F8"/>
                    </a:solidFill>
                  </a:tcPr>
                </a:tc>
                <a:tc>
                  <a:txBody>
                    <a:bodyPr/>
                    <a:lstStyle/>
                    <a:p>
                      <a:pPr algn="l" fontAlgn="ctr"/>
                      <a:r>
                        <a:rPr lang="es-ES" sz="11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a:noFill/>
                    </a:lnL>
                    <a:lnR>
                      <a:noFill/>
                    </a:lnR>
                    <a:lnT>
                      <a:noFill/>
                    </a:lnT>
                    <a:lnB>
                      <a:noFill/>
                    </a:lnB>
                    <a:solidFill>
                      <a:srgbClr val="EEF3F8"/>
                    </a:solidFill>
                  </a:tcPr>
                </a:tc>
                <a:extLst>
                  <a:ext uri="{0D108BD9-81ED-4DB2-BD59-A6C34878D82A}">
                    <a16:rowId xmlns="" xmlns:a16="http://schemas.microsoft.com/office/drawing/2014/main" val="10005"/>
                  </a:ext>
                </a:extLst>
              </a:tr>
              <a:tr h="193485">
                <a:tc>
                  <a:txBody>
                    <a:bodyPr/>
                    <a:lstStyle/>
                    <a:p>
                      <a:pPr algn="l"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Seguros Agrícolas</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4.639.100 </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3.217.039 </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16.537 </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172.785.394 </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Córdoba</a:t>
                      </a: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1.726.330</a:t>
                      </a: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1.241.875</a:t>
                      </a: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4.230</a:t>
                      </a: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45.576.764</a:t>
                      </a: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7"/>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Buenos Aires</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1.125.040</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960.286</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5.817</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51.814.381</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8"/>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Santa Fe</a:t>
                      </a:r>
                      <a:r>
                        <a:rPr lang="es-ES" sz="900" b="0" i="0" u="none" strike="noStrike" baseline="30000" dirty="0">
                          <a:solidFill>
                            <a:srgbClr val="404040"/>
                          </a:solidFill>
                          <a:latin typeface="Tahoma" panose="020B0604030504040204" pitchFamily="34" charset="0"/>
                          <a:ea typeface="Tahoma" panose="020B0604030504040204" pitchFamily="34" charset="0"/>
                          <a:cs typeface="Tahoma" panose="020B0604030504040204" pitchFamily="34" charset="0"/>
                        </a:rPr>
                        <a:t>2</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964.440</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409.020</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3.462</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47.303.504</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9"/>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Entre Ríos</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217.716</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184.180</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1.159</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12.693.761</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0"/>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Mendoza</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117.609</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24.541</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160</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806.803</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1"/>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La Pampa</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109.602</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124.930</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502</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3.656.145</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2"/>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Santiago del Estero</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100.474</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23.952</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708</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4.480.947</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3"/>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Río Negro</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86.749</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163.884</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12</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954.451</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4"/>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San Luis</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75.907</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42.393</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135</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853.122</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5"/>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Chaco</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39.350</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8.821</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246</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1.478.793</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6"/>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Jujuy</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35.867</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5.648</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14</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1.494.925</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7"/>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San Juan</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15.210</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16.954</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38</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317.977</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8"/>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Corrientes</a:t>
                      </a:r>
                      <a:r>
                        <a:rPr lang="es-ES" sz="900" b="0" i="0" u="none" strike="noStrike" baseline="30000" dirty="0">
                          <a:solidFill>
                            <a:srgbClr val="404040"/>
                          </a:solidFill>
                          <a:latin typeface="Tahoma" panose="020B0604030504040204" pitchFamily="34" charset="0"/>
                          <a:ea typeface="Tahoma" panose="020B0604030504040204" pitchFamily="34" charset="0"/>
                          <a:cs typeface="Tahoma" panose="020B0604030504040204" pitchFamily="34" charset="0"/>
                        </a:rPr>
                        <a:t>2</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8.753</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2.994</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23</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813.802</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9"/>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Salta</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8.660</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82</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25</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417.342</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0"/>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Neuquén</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4.716</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7.173</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0</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37.377</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1"/>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La Rioja</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1.271</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0</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24.899</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2"/>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Catamarca</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604</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305</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0</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11.236</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3"/>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Tucumán</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410</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16.083</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4"/>
                  </a:ext>
                </a:extLst>
              </a:tr>
              <a:tr h="181961">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Formosa</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390</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33.081</a:t>
                      </a: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 xmlns:a16="http://schemas.microsoft.com/office/drawing/2014/main" val="10025"/>
                  </a:ext>
                </a:extLst>
              </a:tr>
              <a:tr h="177193">
                <a:tc>
                  <a:txBody>
                    <a:bodyPr/>
                    <a:lstStyle/>
                    <a:p>
                      <a:pPr algn="l" fontAlgn="ctr"/>
                      <a:r>
                        <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26"/>
                  </a:ext>
                </a:extLst>
              </a:tr>
              <a:tr h="177193">
                <a:tc gridSpan="3">
                  <a:txBody>
                    <a:bodyPr/>
                    <a:lstStyle/>
                    <a:p>
                      <a:pPr algn="l" fontAlgn="b"/>
                      <a:r>
                        <a:rPr lang="es-MX"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No presentan movimiento: C.A.B.A., Misiones, Santa Cruz y Tierra del Fuego.</a:t>
                      </a:r>
                    </a:p>
                  </a:txBody>
                  <a:tcPr marL="9525" marR="9525" marT="9525" marB="0" anchor="b">
                    <a:lnL>
                      <a:noFill/>
                    </a:lnL>
                    <a:lnR>
                      <a:noFill/>
                    </a:lnR>
                    <a:lnT w="12700" cap="flat" cmpd="sng" algn="ctr">
                      <a:no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w="12700" cap="flat" cmpd="sng" algn="ctr">
                      <a:noFill/>
                      <a:prstDash val="solid"/>
                      <a:round/>
                      <a:headEnd type="none" w="med" len="med"/>
                      <a:tailEnd type="none" w="med" len="med"/>
                    </a:lnT>
                    <a:lnB>
                      <a:noFill/>
                    </a:lnB>
                  </a:tcPr>
                </a:tc>
                <a:tc>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w="12700" cap="flat" cmpd="sng" algn="ctr">
                      <a:noFill/>
                      <a:prstDash val="solid"/>
                      <a:round/>
                      <a:headEnd type="none" w="med" len="med"/>
                      <a:tailEnd type="none" w="med" len="med"/>
                    </a:lnT>
                    <a:lnB>
                      <a:noFill/>
                    </a:lnB>
                  </a:tcPr>
                </a:tc>
                <a:extLst>
                  <a:ext uri="{0D108BD9-81ED-4DB2-BD59-A6C34878D82A}">
                    <a16:rowId xmlns="" xmlns:a16="http://schemas.microsoft.com/office/drawing/2014/main" val="10027"/>
                  </a:ext>
                </a:extLst>
              </a:tr>
            </a:tbl>
          </a:graphicData>
        </a:graphic>
      </p:graphicFrame>
      <p:sp>
        <p:nvSpPr>
          <p:cNvPr id="4" name="Rectángulo redondeado 3"/>
          <p:cNvSpPr/>
          <p:nvPr/>
        </p:nvSpPr>
        <p:spPr>
          <a:xfrm>
            <a:off x="2322251" y="3886198"/>
            <a:ext cx="7921206" cy="217715"/>
          </a:xfrm>
          <a:prstGeom prst="roundRect">
            <a:avLst/>
          </a:prstGeom>
          <a:noFill/>
          <a:ln w="57150">
            <a:solidFill>
              <a:srgbClr val="F5A9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370127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224E98F-8163-4F87-A5AE-43E684553449}"/>
              </a:ext>
            </a:extLst>
          </p:cNvPr>
          <p:cNvSpPr txBox="1"/>
          <p:nvPr/>
        </p:nvSpPr>
        <p:spPr>
          <a:xfrm>
            <a:off x="2150064" y="394090"/>
            <a:ext cx="8311243" cy="584775"/>
          </a:xfrm>
          <a:prstGeom prst="rect">
            <a:avLst/>
          </a:prstGeom>
          <a:noFill/>
        </p:spPr>
        <p:txBody>
          <a:bodyPr wrap="square" rtlCol="0">
            <a:spAutoFit/>
          </a:bodyPr>
          <a:lstStyle/>
          <a:p>
            <a:r>
              <a:rPr lang="es-MX" sz="3200" b="1" dirty="0">
                <a:solidFill>
                  <a:srgbClr val="F5A904"/>
                </a:solidFill>
                <a:latin typeface="Tahoma" panose="020B0604030504040204" pitchFamily="34" charset="0"/>
                <a:ea typeface="Tahoma" panose="020B0604030504040204" pitchFamily="34" charset="0"/>
                <a:cs typeface="Tahoma" panose="020B0604030504040204" pitchFamily="34" charset="0"/>
              </a:rPr>
              <a:t>Producción Nacional de Seguro Agrícola</a:t>
            </a:r>
            <a:endParaRPr lang="es-ES" sz="3200" b="1" dirty="0">
              <a:solidFill>
                <a:srgbClr val="F5A904"/>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2 Tabla"/>
          <p:cNvGraphicFramePr>
            <a:graphicFrameLocks noGrp="1"/>
          </p:cNvGraphicFramePr>
          <p:nvPr>
            <p:extLst>
              <p:ext uri="{D42A27DB-BD31-4B8C-83A1-F6EECF244321}">
                <p14:modId xmlns:p14="http://schemas.microsoft.com/office/powerpoint/2010/main" val="4098467558"/>
              </p:ext>
            </p:extLst>
          </p:nvPr>
        </p:nvGraphicFramePr>
        <p:xfrm>
          <a:off x="2150064" y="1077695"/>
          <a:ext cx="8245109" cy="5170718"/>
        </p:xfrm>
        <a:graphic>
          <a:graphicData uri="http://schemas.openxmlformats.org/drawingml/2006/table">
            <a:tbl>
              <a:tblPr/>
              <a:tblGrid>
                <a:gridCol w="2070049">
                  <a:extLst>
                    <a:ext uri="{9D8B030D-6E8A-4147-A177-3AD203B41FA5}">
                      <a16:colId xmlns="" xmlns:a16="http://schemas.microsoft.com/office/drawing/2014/main" val="20000"/>
                    </a:ext>
                  </a:extLst>
                </a:gridCol>
                <a:gridCol w="1543765">
                  <a:extLst>
                    <a:ext uri="{9D8B030D-6E8A-4147-A177-3AD203B41FA5}">
                      <a16:colId xmlns="" xmlns:a16="http://schemas.microsoft.com/office/drawing/2014/main" val="20001"/>
                    </a:ext>
                  </a:extLst>
                </a:gridCol>
                <a:gridCol w="1543765">
                  <a:extLst>
                    <a:ext uri="{9D8B030D-6E8A-4147-A177-3AD203B41FA5}">
                      <a16:colId xmlns="" xmlns:a16="http://schemas.microsoft.com/office/drawing/2014/main" val="20002"/>
                    </a:ext>
                  </a:extLst>
                </a:gridCol>
                <a:gridCol w="1543765">
                  <a:extLst>
                    <a:ext uri="{9D8B030D-6E8A-4147-A177-3AD203B41FA5}">
                      <a16:colId xmlns="" xmlns:a16="http://schemas.microsoft.com/office/drawing/2014/main" val="20003"/>
                    </a:ext>
                  </a:extLst>
                </a:gridCol>
                <a:gridCol w="1543765">
                  <a:extLst>
                    <a:ext uri="{9D8B030D-6E8A-4147-A177-3AD203B41FA5}">
                      <a16:colId xmlns="" xmlns:a16="http://schemas.microsoft.com/office/drawing/2014/main" val="20004"/>
                    </a:ext>
                  </a:extLst>
                </a:gridCol>
              </a:tblGrid>
              <a:tr h="183627">
                <a:tc gridSpan="5">
                  <a:txBody>
                    <a:bodyPr/>
                    <a:lstStyle/>
                    <a:p>
                      <a:pPr algn="l" fontAlgn="b"/>
                      <a:r>
                        <a:rPr lang="es-MX"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Indicadores del seguro agrícola por jurisdicción, según principales tipos de cultivos</a:t>
                      </a:r>
                    </a:p>
                  </a:txBody>
                  <a:tcPr marL="8532" marR="8532" marT="8532"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161076">
                <a:tc>
                  <a:txBody>
                    <a:bodyPr/>
                    <a:lstStyle/>
                    <a:p>
                      <a:pPr algn="l" fontAlgn="b"/>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Ejercicio económico 2018</a:t>
                      </a:r>
                    </a:p>
                  </a:txBody>
                  <a:tcPr marL="8532" marR="8532" marT="8532" marB="0" anchor="b">
                    <a:lnL>
                      <a:noFill/>
                    </a:lnL>
                    <a:lnR>
                      <a:noFill/>
                    </a:lnR>
                    <a:lnT>
                      <a:noFill/>
                    </a:lnT>
                    <a:lnB>
                      <a:noFill/>
                    </a:lnB>
                  </a:tcPr>
                </a:tc>
                <a:tc>
                  <a:txBody>
                    <a:bodyPr/>
                    <a:lstStyle/>
                    <a:p>
                      <a:pPr algn="l" fontAlgn="b"/>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8532" marR="8532" marT="8532" marB="0" anchor="b">
                    <a:lnL>
                      <a:noFill/>
                    </a:lnL>
                    <a:lnR>
                      <a:noFill/>
                    </a:lnR>
                    <a:lnT>
                      <a:noFill/>
                    </a:lnT>
                    <a:lnB>
                      <a:noFill/>
                    </a:lnB>
                  </a:tcPr>
                </a:tc>
                <a:tc>
                  <a:txBody>
                    <a:bodyPr/>
                    <a:lstStyle/>
                    <a:p>
                      <a:pPr algn="l" fontAlgn="b"/>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8532" marR="8532" marT="8532" marB="0" anchor="b">
                    <a:lnL>
                      <a:noFill/>
                    </a:lnL>
                    <a:lnR>
                      <a:noFill/>
                    </a:lnR>
                    <a:lnT>
                      <a:noFill/>
                    </a:lnT>
                    <a:lnB>
                      <a:noFill/>
                    </a:lnB>
                  </a:tcPr>
                </a:tc>
                <a:tc>
                  <a:txBody>
                    <a:bodyPr/>
                    <a:lstStyle/>
                    <a:p>
                      <a:pPr algn="l" fontAlgn="b"/>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8532" marR="8532" marT="8532" marB="0" anchor="b">
                    <a:lnL>
                      <a:noFill/>
                    </a:lnL>
                    <a:lnR>
                      <a:noFill/>
                    </a:lnR>
                    <a:lnT>
                      <a:noFill/>
                    </a:lnT>
                    <a:lnB>
                      <a:noFill/>
                    </a:lnB>
                  </a:tcPr>
                </a:tc>
                <a:tc>
                  <a:txBody>
                    <a:bodyPr/>
                    <a:lstStyle/>
                    <a:p>
                      <a:pPr algn="r" fontAlgn="b"/>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Cuadro Nº 8</a:t>
                      </a:r>
                    </a:p>
                  </a:txBody>
                  <a:tcPr marL="8532" marR="8532" marT="8532" marB="0" anchor="b">
                    <a:lnL>
                      <a:noFill/>
                    </a:lnL>
                    <a:lnR>
                      <a:noFill/>
                    </a:lnR>
                    <a:lnT>
                      <a:noFill/>
                    </a:lnT>
                    <a:lnB>
                      <a:noFill/>
                    </a:lnB>
                  </a:tcPr>
                </a:tc>
                <a:extLst>
                  <a:ext uri="{0D108BD9-81ED-4DB2-BD59-A6C34878D82A}">
                    <a16:rowId xmlns="" xmlns:a16="http://schemas.microsoft.com/office/drawing/2014/main" val="10001"/>
                  </a:ext>
                </a:extLst>
              </a:tr>
              <a:tr h="304188">
                <a:tc>
                  <a:txBody>
                    <a:bodyPr/>
                    <a:lstStyle/>
                    <a:p>
                      <a:pPr algn="l"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Jurisdicciones</a:t>
                      </a:r>
                    </a:p>
                  </a:txBody>
                  <a:tcPr marL="8532" marR="8532" marT="8532" marB="0" anchor="ctr">
                    <a:lnL>
                      <a:noFill/>
                    </a:lnL>
                    <a:lnR>
                      <a:noFill/>
                    </a:lnR>
                    <a:lnT>
                      <a:noFill/>
                    </a:lnT>
                    <a:lnB>
                      <a:noFill/>
                    </a:lnB>
                    <a:solidFill>
                      <a:srgbClr val="F5A904"/>
                    </a:solidFill>
                  </a:tcPr>
                </a:tc>
                <a:tc>
                  <a:txBody>
                    <a:bodyPr/>
                    <a:lstStyle/>
                    <a:p>
                      <a:pPr algn="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Siniestros /</a:t>
                      </a:r>
                      <a:b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b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Primas</a:t>
                      </a:r>
                      <a:r>
                        <a:rPr lang="es-ES" sz="900" b="1" i="0" u="none" strike="noStrike" baseline="30000" dirty="0">
                          <a:solidFill>
                            <a:srgbClr val="564D16"/>
                          </a:solidFill>
                          <a:latin typeface="Tahoma" panose="020B0604030504040204" pitchFamily="34" charset="0"/>
                          <a:ea typeface="Tahoma" panose="020B0604030504040204" pitchFamily="34" charset="0"/>
                          <a:cs typeface="Tahoma" panose="020B0604030504040204" pitchFamily="34" charset="0"/>
                        </a:rPr>
                        <a:t>3</a:t>
                      </a:r>
                      <a:endPar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8532" marR="8532" marT="8532" marB="0" anchor="ctr">
                    <a:lnL>
                      <a:noFill/>
                    </a:lnL>
                    <a:lnR>
                      <a:noFill/>
                    </a:lnR>
                    <a:lnT>
                      <a:noFill/>
                    </a:lnT>
                    <a:lnB>
                      <a:noFill/>
                    </a:lnB>
                    <a:solidFill>
                      <a:srgbClr val="F5A904"/>
                    </a:solidFill>
                  </a:tcPr>
                </a:tc>
                <a:tc>
                  <a:txBody>
                    <a:bodyPr/>
                    <a:lstStyle/>
                    <a:p>
                      <a:pPr algn="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Primas /</a:t>
                      </a:r>
                      <a:b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b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Hectáreas             </a:t>
                      </a:r>
                    </a:p>
                  </a:txBody>
                  <a:tcPr marL="8532" marR="8532" marT="8532" marB="0" anchor="ctr">
                    <a:lnL>
                      <a:noFill/>
                    </a:lnL>
                    <a:lnR>
                      <a:noFill/>
                    </a:lnR>
                    <a:lnT>
                      <a:noFill/>
                    </a:lnT>
                    <a:lnB>
                      <a:noFill/>
                    </a:lnB>
                    <a:solidFill>
                      <a:srgbClr val="F5A904"/>
                    </a:solidFill>
                  </a:tcPr>
                </a:tc>
                <a:tc>
                  <a:txBody>
                    <a:bodyPr/>
                    <a:lstStyle/>
                    <a:p>
                      <a:pPr algn="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Primas /</a:t>
                      </a:r>
                      <a:b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b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Capital            </a:t>
                      </a:r>
                    </a:p>
                  </a:txBody>
                  <a:tcPr marL="8532" marR="8532" marT="8532" marB="0" anchor="ctr">
                    <a:lnL>
                      <a:noFill/>
                    </a:lnL>
                    <a:lnR>
                      <a:noFill/>
                    </a:lnR>
                    <a:lnT>
                      <a:noFill/>
                    </a:lnT>
                    <a:lnB>
                      <a:noFill/>
                    </a:lnB>
                    <a:solidFill>
                      <a:srgbClr val="F5A904"/>
                    </a:solidFill>
                  </a:tcPr>
                </a:tc>
                <a:tc>
                  <a:txBody>
                    <a:bodyPr/>
                    <a:lstStyle/>
                    <a:p>
                      <a:pPr algn="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Capital /</a:t>
                      </a:r>
                      <a:b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b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Hectáreas                     </a:t>
                      </a:r>
                    </a:p>
                  </a:txBody>
                  <a:tcPr marL="8532" marR="8532" marT="8532" marB="0" anchor="ctr">
                    <a:lnL>
                      <a:noFill/>
                    </a:lnL>
                    <a:lnR>
                      <a:noFill/>
                    </a:lnR>
                    <a:lnT>
                      <a:noFill/>
                    </a:lnT>
                    <a:lnB>
                      <a:noFill/>
                    </a:lnB>
                    <a:solidFill>
                      <a:srgbClr val="F5A904"/>
                    </a:solidFill>
                  </a:tcPr>
                </a:tc>
                <a:extLst>
                  <a:ext uri="{0D108BD9-81ED-4DB2-BD59-A6C34878D82A}">
                    <a16:rowId xmlns="" xmlns:a16="http://schemas.microsoft.com/office/drawing/2014/main" val="10002"/>
                  </a:ext>
                </a:extLst>
              </a:tr>
              <a:tr h="151411">
                <a:tc>
                  <a:txBody>
                    <a:bodyPr/>
                    <a:lstStyle/>
                    <a:p>
                      <a:pPr algn="l" fontAlgn="ctr"/>
                      <a:r>
                        <a:rPr lang="es-ES" sz="900" b="0"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(según volumen de primas)</a:t>
                      </a:r>
                    </a:p>
                  </a:txBody>
                  <a:tcPr marL="8532" marR="8532" marT="8532" marB="0" anchor="ctr">
                    <a:lnL>
                      <a:noFill/>
                    </a:lnL>
                    <a:lnR>
                      <a:noFill/>
                    </a:lnR>
                    <a:lnT>
                      <a:noFill/>
                    </a:lnT>
                    <a:lnB>
                      <a:noFill/>
                    </a:lnB>
                    <a:solidFill>
                      <a:srgbClr val="F5A904"/>
                    </a:solidFill>
                  </a:tcPr>
                </a:tc>
                <a:tc>
                  <a:txBody>
                    <a:bodyPr/>
                    <a:lstStyle/>
                    <a:p>
                      <a:pPr algn="r" fontAlgn="ctr"/>
                      <a:r>
                        <a:rPr lang="es-ES" sz="900" b="0"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a:t>
                      </a:r>
                    </a:p>
                  </a:txBody>
                  <a:tcPr marL="8532" marR="8532" marT="8532" marB="0" anchor="ctr">
                    <a:lnL>
                      <a:noFill/>
                    </a:lnL>
                    <a:lnR>
                      <a:noFill/>
                    </a:lnR>
                    <a:lnT>
                      <a:noFill/>
                    </a:lnT>
                    <a:lnB>
                      <a:noFill/>
                    </a:lnB>
                    <a:solidFill>
                      <a:srgbClr val="F5A904"/>
                    </a:solidFill>
                  </a:tcPr>
                </a:tc>
                <a:tc>
                  <a:txBody>
                    <a:bodyPr/>
                    <a:lstStyle/>
                    <a:p>
                      <a:pPr algn="r" fontAlgn="ctr"/>
                      <a:r>
                        <a:rPr lang="es-ES" sz="900" b="0"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x ha</a:t>
                      </a:r>
                    </a:p>
                  </a:txBody>
                  <a:tcPr marL="8532" marR="8532" marT="8532" marB="0" anchor="ctr">
                    <a:lnL>
                      <a:noFill/>
                    </a:lnL>
                    <a:lnR>
                      <a:noFill/>
                    </a:lnR>
                    <a:lnT>
                      <a:noFill/>
                    </a:lnT>
                    <a:lnB>
                      <a:noFill/>
                    </a:lnB>
                    <a:solidFill>
                      <a:srgbClr val="F5A904"/>
                    </a:solidFill>
                  </a:tcPr>
                </a:tc>
                <a:tc>
                  <a:txBody>
                    <a:bodyPr/>
                    <a:lstStyle/>
                    <a:p>
                      <a:pPr algn="r" fontAlgn="ctr"/>
                      <a:r>
                        <a:rPr lang="es-ES" sz="900" b="0"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a:t>
                      </a:r>
                    </a:p>
                  </a:txBody>
                  <a:tcPr marL="8532" marR="8532" marT="8532" marB="0" anchor="ctr">
                    <a:lnL>
                      <a:noFill/>
                    </a:lnL>
                    <a:lnR>
                      <a:noFill/>
                    </a:lnR>
                    <a:lnT>
                      <a:noFill/>
                    </a:lnT>
                    <a:lnB>
                      <a:noFill/>
                    </a:lnB>
                    <a:solidFill>
                      <a:srgbClr val="F5A904"/>
                    </a:solidFill>
                  </a:tcPr>
                </a:tc>
                <a:tc>
                  <a:txBody>
                    <a:bodyPr/>
                    <a:lstStyle/>
                    <a:p>
                      <a:pPr algn="r" fontAlgn="ctr"/>
                      <a:r>
                        <a:rPr lang="es-ES" sz="900" b="0"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miles $ x ha</a:t>
                      </a:r>
                    </a:p>
                  </a:txBody>
                  <a:tcPr marL="8532" marR="8532" marT="8532" marB="0" anchor="ctr">
                    <a:lnL>
                      <a:noFill/>
                    </a:lnL>
                    <a:lnR>
                      <a:noFill/>
                    </a:lnR>
                    <a:lnT>
                      <a:noFill/>
                    </a:lnT>
                    <a:lnB>
                      <a:noFill/>
                    </a:lnB>
                    <a:solidFill>
                      <a:srgbClr val="F5A904"/>
                    </a:solidFill>
                  </a:tcPr>
                </a:tc>
                <a:extLst>
                  <a:ext uri="{0D108BD9-81ED-4DB2-BD59-A6C34878D82A}">
                    <a16:rowId xmlns="" xmlns:a16="http://schemas.microsoft.com/office/drawing/2014/main" val="10003"/>
                  </a:ext>
                </a:extLst>
              </a:tr>
              <a:tr h="183627">
                <a:tc>
                  <a:txBody>
                    <a:bodyPr/>
                    <a:lstStyle/>
                    <a:p>
                      <a:pPr algn="l"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Seguros Agrícolas</a:t>
                      </a:r>
                    </a:p>
                  </a:txBody>
                  <a:tcPr marL="8532" marR="8532" marT="8532" marB="0" anchor="ctr">
                    <a:lnL>
                      <a:noFill/>
                    </a:lnL>
                    <a:lnR>
                      <a:noFill/>
                    </a:lnR>
                    <a:lnT>
                      <a:noFill/>
                    </a:lnT>
                    <a:lnB w="6350" cap="flat" cmpd="sng" algn="ctr">
                      <a:noFill/>
                      <a:prstDash val="solid"/>
                      <a:round/>
                      <a:headEnd type="none" w="med" len="med"/>
                      <a:tailEnd type="none" w="med" len="med"/>
                    </a:lnB>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69,3</a:t>
                      </a:r>
                    </a:p>
                  </a:txBody>
                  <a:tcPr marL="8532" marR="8532" marT="8532" marB="0" anchor="ctr">
                    <a:lnL>
                      <a:noFill/>
                    </a:lnL>
                    <a:lnR>
                      <a:noFill/>
                    </a:lnR>
                    <a:lnT>
                      <a:noFill/>
                    </a:lnT>
                    <a:lnB w="6350" cap="flat" cmpd="sng" algn="ctr">
                      <a:noFill/>
                      <a:prstDash val="solid"/>
                      <a:round/>
                      <a:headEnd type="none" w="med" len="med"/>
                      <a:tailEnd type="none" w="med" len="med"/>
                    </a:lnB>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280,5</a:t>
                      </a:r>
                    </a:p>
                  </a:txBody>
                  <a:tcPr marL="8532" marR="8532" marT="8532" marB="0" anchor="ctr">
                    <a:lnL>
                      <a:noFill/>
                    </a:lnL>
                    <a:lnR>
                      <a:noFill/>
                    </a:lnR>
                    <a:lnT>
                      <a:noFill/>
                    </a:lnT>
                    <a:lnB w="6350" cap="flat" cmpd="sng" algn="ctr">
                      <a:noFill/>
                      <a:prstDash val="solid"/>
                      <a:round/>
                      <a:headEnd type="none" w="med" len="med"/>
                      <a:tailEnd type="none" w="med" len="med"/>
                    </a:lnB>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26,8</a:t>
                      </a:r>
                    </a:p>
                  </a:txBody>
                  <a:tcPr marL="8532" marR="8532" marT="8532" marB="0" anchor="ctr">
                    <a:lnL>
                      <a:noFill/>
                    </a:lnL>
                    <a:lnR>
                      <a:noFill/>
                    </a:lnR>
                    <a:lnT>
                      <a:noFill/>
                    </a:lnT>
                    <a:lnB w="6350" cap="flat" cmpd="sng" algn="ctr">
                      <a:noFill/>
                      <a:prstDash val="solid"/>
                      <a:round/>
                      <a:headEnd type="none" w="med" len="med"/>
                      <a:tailEnd type="none" w="med" len="med"/>
                    </a:lnB>
                  </a:tcPr>
                </a:tc>
                <a:tc>
                  <a:txBody>
                    <a:bodyPr/>
                    <a:lstStyle/>
                    <a:p>
                      <a:pPr algn="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10,4</a:t>
                      </a:r>
                    </a:p>
                  </a:txBody>
                  <a:tcPr marL="8532" marR="8532" marT="8532" marB="0" anchor="ctr">
                    <a:lnL>
                      <a:noFill/>
                    </a:lnL>
                    <a:lnR>
                      <a:noFill/>
                    </a:lnR>
                    <a:lnT>
                      <a:noFill/>
                    </a:lnT>
                    <a:lnB w="6350" cap="flat" cmpd="sng" algn="ctr">
                      <a:noFill/>
                      <a:prstDash val="solid"/>
                      <a:round/>
                      <a:headEnd type="none" w="med" len="med"/>
                      <a:tailEnd type="none" w="med" len="med"/>
                    </a:lnB>
                  </a:tcPr>
                </a:tc>
                <a:extLst>
                  <a:ext uri="{0D108BD9-81ED-4DB2-BD59-A6C34878D82A}">
                    <a16:rowId xmlns="" xmlns:a16="http://schemas.microsoft.com/office/drawing/2014/main" val="10004"/>
                  </a:ext>
                </a:extLst>
              </a:tr>
              <a:tr h="161076">
                <a:tc gridSpan="5">
                  <a:txBody>
                    <a:bodyPr/>
                    <a:lstStyle/>
                    <a:p>
                      <a:pPr algn="ct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Cultivos Anuales</a:t>
                      </a:r>
                    </a:p>
                  </a:txBody>
                  <a:tcPr marL="8532" marR="8532" marT="853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5"/>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Córdoba</a:t>
                      </a:r>
                    </a:p>
                  </a:txBody>
                  <a:tcPr marL="8532" marR="8532" marT="8532"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71,9</a:t>
                      </a:r>
                    </a:p>
                  </a:txBody>
                  <a:tcPr marL="8532" marR="8532" marT="8532"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408,1</a:t>
                      </a:r>
                    </a:p>
                  </a:txBody>
                  <a:tcPr marL="8532" marR="8532" marT="8532"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37,9</a:t>
                      </a:r>
                    </a:p>
                  </a:txBody>
                  <a:tcPr marL="8532" marR="8532" marT="8532"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10,8</a:t>
                      </a:r>
                    </a:p>
                  </a:txBody>
                  <a:tcPr marL="8532" marR="8532" marT="8532"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6"/>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Buenos Aires</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85,4</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193,4</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21,7</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8,9</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7"/>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Santa Fe</a:t>
                      </a:r>
                      <a:r>
                        <a:rPr lang="es-ES" sz="900" b="0" i="0" u="none" strike="noStrike" baseline="30000" dirty="0">
                          <a:solidFill>
                            <a:srgbClr val="404040"/>
                          </a:solidFill>
                          <a:latin typeface="Tahoma" panose="020B0604030504040204" pitchFamily="34" charset="0"/>
                          <a:ea typeface="Tahoma" panose="020B0604030504040204" pitchFamily="34" charset="0"/>
                          <a:cs typeface="Tahoma" panose="020B0604030504040204" pitchFamily="34" charset="0"/>
                        </a:rPr>
                        <a:t>2</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42,4</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278,6</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20,4</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13,7</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8"/>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Entre Ríos</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84,6</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187,9</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17,2</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11,0</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9"/>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La Pampa</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114,0</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218,5</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30,0</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7,3</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0"/>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Santiago del Estero</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23,8</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141,9</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22,4</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6,3</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1"/>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San Luis</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55,8</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561,2</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89,0</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6,3</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2"/>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Chaco</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22,4</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159,6</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26,6</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6,0</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3"/>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Corrientes</a:t>
                      </a:r>
                      <a:r>
                        <a:rPr lang="es-ES" sz="900" b="0" i="0" u="none" strike="noStrike" baseline="30000" dirty="0">
                          <a:solidFill>
                            <a:srgbClr val="404040"/>
                          </a:solidFill>
                          <a:latin typeface="Tahoma" panose="020B0604030504040204" pitchFamily="34" charset="0"/>
                          <a:ea typeface="Tahoma" panose="020B0604030504040204" pitchFamily="34" charset="0"/>
                          <a:cs typeface="Tahoma" panose="020B0604030504040204" pitchFamily="34" charset="0"/>
                        </a:rPr>
                        <a:t>2</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34,2</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378,2</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10,8</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35,2</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4"/>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Salta</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0,9</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340,1</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20,8</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16,4</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5"/>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Catamarca</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50,5</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1.318,9</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53,8</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24,5</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6"/>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Formosa</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207,9</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11,8</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17,6</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 xmlns:a16="http://schemas.microsoft.com/office/drawing/2014/main" val="10017"/>
                  </a:ext>
                </a:extLst>
              </a:tr>
              <a:tr h="161076">
                <a:tc gridSpan="5">
                  <a:txBody>
                    <a:bodyPr/>
                    <a:lstStyle/>
                    <a:p>
                      <a:pPr algn="ct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Tabaco</a:t>
                      </a:r>
                    </a:p>
                  </a:txBody>
                  <a:tcPr marL="8532" marR="8532" marT="853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18"/>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Jujuy</a:t>
                      </a:r>
                    </a:p>
                  </a:txBody>
                  <a:tcPr marL="8532" marR="8532" marT="853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15,7</a:t>
                      </a:r>
                    </a:p>
                  </a:txBody>
                  <a:tcPr marL="8532" marR="8532" marT="853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2.532,1</a:t>
                      </a:r>
                    </a:p>
                  </a:txBody>
                  <a:tcPr marL="8532" marR="8532" marT="853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24,0</a:t>
                      </a:r>
                    </a:p>
                  </a:txBody>
                  <a:tcPr marL="8532" marR="8532" marT="853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105,5</a:t>
                      </a:r>
                    </a:p>
                  </a:txBody>
                  <a:tcPr marL="8532" marR="8532" marT="853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 xmlns:a16="http://schemas.microsoft.com/office/drawing/2014/main" val="10019"/>
                  </a:ext>
                </a:extLst>
              </a:tr>
              <a:tr h="161076">
                <a:tc gridSpan="5">
                  <a:txBody>
                    <a:bodyPr/>
                    <a:lstStyle/>
                    <a:p>
                      <a:pPr algn="ctr" fontAlgn="ctr"/>
                      <a:r>
                        <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Cultivos Perennes</a:t>
                      </a:r>
                    </a:p>
                  </a:txBody>
                  <a:tcPr marL="8532" marR="8532" marT="853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20"/>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Mendoza</a:t>
                      </a:r>
                    </a:p>
                  </a:txBody>
                  <a:tcPr marL="8532" marR="8532" marT="8532"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20,9</a:t>
                      </a:r>
                    </a:p>
                  </a:txBody>
                  <a:tcPr marL="8532" marR="8532" marT="8532"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733,1</a:t>
                      </a:r>
                    </a:p>
                  </a:txBody>
                  <a:tcPr marL="8532" marR="8532" marT="8532"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145,8</a:t>
                      </a:r>
                    </a:p>
                  </a:txBody>
                  <a:tcPr marL="8532" marR="8532" marT="8532"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5,0</a:t>
                      </a:r>
                    </a:p>
                  </a:txBody>
                  <a:tcPr marL="8532" marR="8532" marT="8532"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1"/>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Río Negro</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188,9</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7.224,3</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90,9</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79,5</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2"/>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San Juan</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111,5</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395,6</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47,8</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8,3</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3"/>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Neuquén</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152,1</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15.020,4</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126,2</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119,0</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4"/>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La Rioja</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2.855,7</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51,0</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56,0</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5"/>
                  </a:ext>
                </a:extLst>
              </a:tr>
              <a:tr h="161076">
                <a:tc>
                  <a:txBody>
                    <a:bodyPr/>
                    <a:lstStyle/>
                    <a:p>
                      <a:pPr algn="l"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Tucumán</a:t>
                      </a:r>
                    </a:p>
                  </a:txBody>
                  <a:tcPr marL="8532" marR="8532" marT="8532" marB="0" anchor="ctr">
                    <a:lnL>
                      <a:noFill/>
                    </a:lnL>
                    <a:lnR>
                      <a:noFill/>
                    </a:lnR>
                    <a:lnT w="6350" cap="flat" cmpd="sng" algn="ctr">
                      <a:solidFill>
                        <a:srgbClr val="F2F2F2"/>
                      </a:solidFill>
                      <a:prstDash val="solid"/>
                      <a:round/>
                      <a:headEnd type="none" w="med" len="med"/>
                      <a:tailEnd type="none" w="med" len="med"/>
                    </a:lnT>
                    <a:lnB>
                      <a:noFill/>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a:t>
                      </a:r>
                    </a:p>
                  </a:txBody>
                  <a:tcPr marL="8532" marR="8532" marT="8532" marB="0" anchor="ctr">
                    <a:lnL>
                      <a:noFill/>
                    </a:lnL>
                    <a:lnR>
                      <a:noFill/>
                    </a:lnR>
                    <a:lnT w="6350" cap="flat" cmpd="sng" algn="ctr">
                      <a:solidFill>
                        <a:srgbClr val="F2F2F2"/>
                      </a:solidFill>
                      <a:prstDash val="solid"/>
                      <a:round/>
                      <a:headEnd type="none" w="med" len="med"/>
                      <a:tailEnd type="none" w="med" len="med"/>
                    </a:lnT>
                    <a:lnB>
                      <a:noFill/>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403,4</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25,5</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ctr"/>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15,8</a:t>
                      </a:r>
                    </a:p>
                  </a:txBody>
                  <a:tcPr marL="8532" marR="8532" marT="8532"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 xmlns:a16="http://schemas.microsoft.com/office/drawing/2014/main" val="10026"/>
                  </a:ext>
                </a:extLst>
              </a:tr>
              <a:tr h="156682">
                <a:tc>
                  <a:txBody>
                    <a:bodyPr/>
                    <a:lstStyle/>
                    <a:p>
                      <a:pPr algn="ct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8532" marR="8532" marT="8532"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8532" marR="8532" marT="8532"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8532" marR="8532" marT="8532"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8532" marR="8532" marT="8532"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8532" marR="8532" marT="8532"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27"/>
                  </a:ext>
                </a:extLst>
              </a:tr>
              <a:tr h="156682">
                <a:tc>
                  <a:txBody>
                    <a:bodyPr/>
                    <a:lstStyle/>
                    <a:p>
                      <a:pPr algn="l" fontAlgn="b"/>
                      <a:r>
                        <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 Dato igual a cero.</a:t>
                      </a:r>
                    </a:p>
                  </a:txBody>
                  <a:tcPr marL="8532" marR="8532" marT="8532" marB="0" anchor="b">
                    <a:lnL>
                      <a:noFill/>
                    </a:lnL>
                    <a:lnR>
                      <a:noFill/>
                    </a:lnR>
                    <a:lnT w="12700" cap="flat" cmpd="sng" algn="ctr">
                      <a:noFill/>
                      <a:prstDash val="solid"/>
                      <a:round/>
                      <a:headEnd type="none" w="med" len="med"/>
                      <a:tailEnd type="none" w="med" len="med"/>
                    </a:lnT>
                    <a:lnB>
                      <a:noFill/>
                    </a:lnB>
                  </a:tcPr>
                </a:tc>
                <a:tc>
                  <a:txBody>
                    <a:bodyPr/>
                    <a:lstStyle/>
                    <a:p>
                      <a:pPr algn="l" fontAlgn="ct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8532" marR="8532" marT="8532" marB="0" anchor="ctr">
                    <a:lnL>
                      <a:noFill/>
                    </a:lnL>
                    <a:lnR>
                      <a:noFill/>
                    </a:lnR>
                    <a:lnT w="12700" cap="flat" cmpd="sng" algn="ctr">
                      <a:noFill/>
                      <a:prstDash val="solid"/>
                      <a:round/>
                      <a:headEnd type="none" w="med" len="med"/>
                      <a:tailEnd type="none" w="med" len="med"/>
                    </a:lnT>
                    <a:lnB>
                      <a:noFill/>
                    </a:lnB>
                  </a:tcPr>
                </a:tc>
                <a:tc>
                  <a:txBody>
                    <a:bodyPr/>
                    <a:lstStyle/>
                    <a:p>
                      <a:pPr algn="l" fontAlgn="ct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8532" marR="8532" marT="8532" marB="0" anchor="ctr">
                    <a:lnL>
                      <a:noFill/>
                    </a:lnL>
                    <a:lnR>
                      <a:noFill/>
                    </a:lnR>
                    <a:lnT w="12700" cap="flat" cmpd="sng" algn="ctr">
                      <a:noFill/>
                      <a:prstDash val="solid"/>
                      <a:round/>
                      <a:headEnd type="none" w="med" len="med"/>
                      <a:tailEnd type="none" w="med" len="med"/>
                    </a:lnT>
                    <a:lnB>
                      <a:noFill/>
                    </a:lnB>
                  </a:tcPr>
                </a:tc>
                <a:tc>
                  <a:txBody>
                    <a:bodyPr/>
                    <a:lstStyle/>
                    <a:p>
                      <a:pPr algn="l" fontAlgn="ct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8532" marR="8532" marT="8532" marB="0" anchor="ctr">
                    <a:lnL>
                      <a:noFill/>
                    </a:lnL>
                    <a:lnR>
                      <a:noFill/>
                    </a:lnR>
                    <a:lnT w="12700" cap="flat" cmpd="sng" algn="ctr">
                      <a:noFill/>
                      <a:prstDash val="solid"/>
                      <a:round/>
                      <a:headEnd type="none" w="med" len="med"/>
                      <a:tailEnd type="none" w="med" len="med"/>
                    </a:lnT>
                    <a:lnB>
                      <a:noFill/>
                    </a:lnB>
                  </a:tcPr>
                </a:tc>
                <a:tc>
                  <a:txBody>
                    <a:bodyPr/>
                    <a:lstStyle/>
                    <a:p>
                      <a:pPr algn="l" fontAlgn="ct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8532" marR="8532" marT="8532" marB="0" anchor="ctr">
                    <a:lnL>
                      <a:noFill/>
                    </a:lnL>
                    <a:lnR>
                      <a:noFill/>
                    </a:lnR>
                    <a:lnT w="12700" cap="flat" cmpd="sng" algn="ctr">
                      <a:noFill/>
                      <a:prstDash val="solid"/>
                      <a:round/>
                      <a:headEnd type="none" w="med" len="med"/>
                      <a:tailEnd type="none" w="med" len="med"/>
                    </a:lnT>
                    <a:lnB>
                      <a:noFill/>
                    </a:lnB>
                  </a:tcPr>
                </a:tc>
                <a:extLst>
                  <a:ext uri="{0D108BD9-81ED-4DB2-BD59-A6C34878D82A}">
                    <a16:rowId xmlns="" xmlns:a16="http://schemas.microsoft.com/office/drawing/2014/main" val="10028"/>
                  </a:ext>
                </a:extLst>
              </a:tr>
              <a:tr h="156682">
                <a:tc gridSpan="3">
                  <a:txBody>
                    <a:bodyPr/>
                    <a:lstStyle/>
                    <a:p>
                      <a:pPr algn="l" fontAlgn="b"/>
                      <a:r>
                        <a:rPr lang="es-MX"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 Incluye la cobertura de Granizo para </a:t>
                      </a:r>
                      <a:r>
                        <a:rPr lang="es-MX" sz="9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cultivos </a:t>
                      </a:r>
                      <a:r>
                        <a:rPr lang="es-MX"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bajo invernadero.</a:t>
                      </a:r>
                    </a:p>
                  </a:txBody>
                  <a:tcPr marL="8532" marR="8532" marT="8532" marB="0" anchor="b">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ct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8532" marR="8532" marT="8532" marB="0" anchor="ctr">
                    <a:lnL>
                      <a:noFill/>
                    </a:lnL>
                    <a:lnR>
                      <a:noFill/>
                    </a:lnR>
                    <a:lnT>
                      <a:noFill/>
                    </a:lnT>
                    <a:lnB>
                      <a:noFill/>
                    </a:lnB>
                  </a:tcPr>
                </a:tc>
                <a:tc>
                  <a:txBody>
                    <a:bodyPr/>
                    <a:lstStyle/>
                    <a:p>
                      <a:pPr algn="l" fontAlgn="ct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8532" marR="8532" marT="8532" marB="0" anchor="ctr">
                    <a:lnL>
                      <a:noFill/>
                    </a:lnL>
                    <a:lnR>
                      <a:noFill/>
                    </a:lnR>
                    <a:lnT>
                      <a:noFill/>
                    </a:lnT>
                    <a:lnB>
                      <a:noFill/>
                    </a:lnB>
                  </a:tcPr>
                </a:tc>
                <a:extLst>
                  <a:ext uri="{0D108BD9-81ED-4DB2-BD59-A6C34878D82A}">
                    <a16:rowId xmlns="" xmlns:a16="http://schemas.microsoft.com/office/drawing/2014/main" val="10029"/>
                  </a:ext>
                </a:extLst>
              </a:tr>
              <a:tr h="173071">
                <a:tc gridSpan="2">
                  <a:txBody>
                    <a:bodyPr/>
                    <a:lstStyle/>
                    <a:p>
                      <a:pPr algn="l" fontAlgn="b"/>
                      <a:r>
                        <a:rPr lang="es-MX"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3  No es el indicador usual de siniestralidad.</a:t>
                      </a:r>
                    </a:p>
                  </a:txBody>
                  <a:tcPr marL="8532" marR="8532" marT="8532" marB="0" anchor="b">
                    <a:lnL>
                      <a:noFill/>
                    </a:lnL>
                    <a:lnR>
                      <a:noFill/>
                    </a:lnR>
                    <a:lnT>
                      <a:noFill/>
                    </a:lnT>
                    <a:lnB>
                      <a:noFill/>
                    </a:lnB>
                  </a:tcPr>
                </a:tc>
                <a:tc hMerge="1">
                  <a:txBody>
                    <a:bodyPr/>
                    <a:lstStyle/>
                    <a:p>
                      <a:endParaRPr lang="es-ES"/>
                    </a:p>
                  </a:txBody>
                  <a:tcPr/>
                </a:tc>
                <a:tc>
                  <a:txBody>
                    <a:bodyPr/>
                    <a:lstStyle/>
                    <a:p>
                      <a:pPr algn="l" fontAlgn="b"/>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8532" marR="8532" marT="8532" marB="0" anchor="b">
                    <a:lnL>
                      <a:noFill/>
                    </a:lnL>
                    <a:lnR>
                      <a:noFill/>
                    </a:lnR>
                    <a:lnT>
                      <a:noFill/>
                    </a:lnT>
                    <a:lnB>
                      <a:noFill/>
                    </a:lnB>
                  </a:tcPr>
                </a:tc>
                <a:tc>
                  <a:txBody>
                    <a:bodyPr/>
                    <a:lstStyle/>
                    <a:p>
                      <a:pPr algn="l" fontAlgn="b"/>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8532" marR="8532" marT="8532" marB="0" anchor="b">
                    <a:lnL>
                      <a:noFill/>
                    </a:lnL>
                    <a:lnR>
                      <a:noFill/>
                    </a:lnR>
                    <a:lnT>
                      <a:noFill/>
                    </a:lnT>
                    <a:lnB>
                      <a:noFill/>
                    </a:lnB>
                  </a:tcPr>
                </a:tc>
                <a:tc>
                  <a:txBody>
                    <a:bodyPr/>
                    <a:lstStyle/>
                    <a:p>
                      <a:pPr algn="l" fontAlgn="b"/>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8532" marR="8532" marT="8532" marB="0" anchor="b">
                    <a:lnL>
                      <a:noFill/>
                    </a:lnL>
                    <a:lnR>
                      <a:noFill/>
                    </a:lnR>
                    <a:lnT>
                      <a:noFill/>
                    </a:lnT>
                    <a:lnB>
                      <a:noFill/>
                    </a:lnB>
                  </a:tcPr>
                </a:tc>
                <a:extLst>
                  <a:ext uri="{0D108BD9-81ED-4DB2-BD59-A6C34878D82A}">
                    <a16:rowId xmlns="" xmlns:a16="http://schemas.microsoft.com/office/drawing/2014/main" val="10030"/>
                  </a:ext>
                </a:extLst>
              </a:tr>
            </a:tbl>
          </a:graphicData>
        </a:graphic>
      </p:graphicFrame>
    </p:spTree>
    <p:extLst>
      <p:ext uri="{BB962C8B-B14F-4D97-AF65-F5344CB8AC3E}">
        <p14:creationId xmlns:p14="http://schemas.microsoft.com/office/powerpoint/2010/main" val="195025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224E98F-8163-4F87-A5AE-43E684553449}"/>
              </a:ext>
            </a:extLst>
          </p:cNvPr>
          <p:cNvSpPr txBox="1"/>
          <p:nvPr/>
        </p:nvSpPr>
        <p:spPr>
          <a:xfrm>
            <a:off x="2150064" y="394090"/>
            <a:ext cx="8311243" cy="584775"/>
          </a:xfrm>
          <a:prstGeom prst="rect">
            <a:avLst/>
          </a:prstGeom>
          <a:noFill/>
        </p:spPr>
        <p:txBody>
          <a:bodyPr wrap="square" rtlCol="0">
            <a:spAutoFit/>
          </a:bodyPr>
          <a:lstStyle/>
          <a:p>
            <a:r>
              <a:rPr lang="es-MX" sz="3200" b="1" dirty="0">
                <a:solidFill>
                  <a:srgbClr val="F5A904"/>
                </a:solidFill>
                <a:latin typeface="Tahoma" panose="020B0604030504040204" pitchFamily="34" charset="0"/>
                <a:ea typeface="Tahoma" panose="020B0604030504040204" pitchFamily="34" charset="0"/>
                <a:cs typeface="Tahoma" panose="020B0604030504040204" pitchFamily="34" charset="0"/>
              </a:rPr>
              <a:t>Producción Nacional de Seguro Agrícola</a:t>
            </a:r>
            <a:endParaRPr lang="es-ES" sz="3200" b="1" dirty="0">
              <a:solidFill>
                <a:srgbClr val="F5A904"/>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3 Tabla"/>
          <p:cNvGraphicFramePr>
            <a:graphicFrameLocks noGrp="1"/>
          </p:cNvGraphicFramePr>
          <p:nvPr>
            <p:extLst>
              <p:ext uri="{D42A27DB-BD31-4B8C-83A1-F6EECF244321}">
                <p14:modId xmlns:p14="http://schemas.microsoft.com/office/powerpoint/2010/main" val="325237693"/>
              </p:ext>
            </p:extLst>
          </p:nvPr>
        </p:nvGraphicFramePr>
        <p:xfrm>
          <a:off x="2344022" y="978865"/>
          <a:ext cx="7923326" cy="5077914"/>
        </p:xfrm>
        <a:graphic>
          <a:graphicData uri="http://schemas.openxmlformats.org/drawingml/2006/table">
            <a:tbl>
              <a:tblPr/>
              <a:tblGrid>
                <a:gridCol w="289065">
                  <a:extLst>
                    <a:ext uri="{9D8B030D-6E8A-4147-A177-3AD203B41FA5}">
                      <a16:colId xmlns="" xmlns:a16="http://schemas.microsoft.com/office/drawing/2014/main" val="20000"/>
                    </a:ext>
                  </a:extLst>
                </a:gridCol>
                <a:gridCol w="1967863">
                  <a:extLst>
                    <a:ext uri="{9D8B030D-6E8A-4147-A177-3AD203B41FA5}">
                      <a16:colId xmlns="" xmlns:a16="http://schemas.microsoft.com/office/drawing/2014/main" val="20001"/>
                    </a:ext>
                  </a:extLst>
                </a:gridCol>
                <a:gridCol w="44470">
                  <a:extLst>
                    <a:ext uri="{9D8B030D-6E8A-4147-A177-3AD203B41FA5}">
                      <a16:colId xmlns="" xmlns:a16="http://schemas.microsoft.com/office/drawing/2014/main" val="20002"/>
                    </a:ext>
                  </a:extLst>
                </a:gridCol>
                <a:gridCol w="607776">
                  <a:extLst>
                    <a:ext uri="{9D8B030D-6E8A-4147-A177-3AD203B41FA5}">
                      <a16:colId xmlns="" xmlns:a16="http://schemas.microsoft.com/office/drawing/2014/main" val="20003"/>
                    </a:ext>
                  </a:extLst>
                </a:gridCol>
                <a:gridCol w="44470">
                  <a:extLst>
                    <a:ext uri="{9D8B030D-6E8A-4147-A177-3AD203B41FA5}">
                      <a16:colId xmlns="" xmlns:a16="http://schemas.microsoft.com/office/drawing/2014/main" val="20004"/>
                    </a:ext>
                  </a:extLst>
                </a:gridCol>
                <a:gridCol w="1723270">
                  <a:extLst>
                    <a:ext uri="{9D8B030D-6E8A-4147-A177-3AD203B41FA5}">
                      <a16:colId xmlns="" xmlns:a16="http://schemas.microsoft.com/office/drawing/2014/main" val="20005"/>
                    </a:ext>
                  </a:extLst>
                </a:gridCol>
                <a:gridCol w="44470">
                  <a:extLst>
                    <a:ext uri="{9D8B030D-6E8A-4147-A177-3AD203B41FA5}">
                      <a16:colId xmlns="" xmlns:a16="http://schemas.microsoft.com/office/drawing/2014/main" val="20006"/>
                    </a:ext>
                  </a:extLst>
                </a:gridCol>
                <a:gridCol w="833840">
                  <a:extLst>
                    <a:ext uri="{9D8B030D-6E8A-4147-A177-3AD203B41FA5}">
                      <a16:colId xmlns="" xmlns:a16="http://schemas.microsoft.com/office/drawing/2014/main" val="20007"/>
                    </a:ext>
                  </a:extLst>
                </a:gridCol>
                <a:gridCol w="833840">
                  <a:extLst>
                    <a:ext uri="{9D8B030D-6E8A-4147-A177-3AD203B41FA5}">
                      <a16:colId xmlns="" xmlns:a16="http://schemas.microsoft.com/office/drawing/2014/main" val="20008"/>
                    </a:ext>
                  </a:extLst>
                </a:gridCol>
                <a:gridCol w="44470">
                  <a:extLst>
                    <a:ext uri="{9D8B030D-6E8A-4147-A177-3AD203B41FA5}">
                      <a16:colId xmlns="" xmlns:a16="http://schemas.microsoft.com/office/drawing/2014/main" val="20009"/>
                    </a:ext>
                  </a:extLst>
                </a:gridCol>
                <a:gridCol w="522538">
                  <a:extLst>
                    <a:ext uri="{9D8B030D-6E8A-4147-A177-3AD203B41FA5}">
                      <a16:colId xmlns="" xmlns:a16="http://schemas.microsoft.com/office/drawing/2014/main" val="20010"/>
                    </a:ext>
                  </a:extLst>
                </a:gridCol>
                <a:gridCol w="522538">
                  <a:extLst>
                    <a:ext uri="{9D8B030D-6E8A-4147-A177-3AD203B41FA5}">
                      <a16:colId xmlns="" xmlns:a16="http://schemas.microsoft.com/office/drawing/2014/main" val="20011"/>
                    </a:ext>
                  </a:extLst>
                </a:gridCol>
                <a:gridCol w="444716">
                  <a:extLst>
                    <a:ext uri="{9D8B030D-6E8A-4147-A177-3AD203B41FA5}">
                      <a16:colId xmlns="" xmlns:a16="http://schemas.microsoft.com/office/drawing/2014/main" val="20012"/>
                    </a:ext>
                  </a:extLst>
                </a:gridCol>
              </a:tblGrid>
              <a:tr h="233071">
                <a:tc gridSpan="13">
                  <a:txBody>
                    <a:bodyPr/>
                    <a:lstStyle/>
                    <a:p>
                      <a:pPr algn="l" fontAlgn="b"/>
                      <a:r>
                        <a:rPr lang="es-MX"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Participación en los seguros agrícolas por aseguradora</a:t>
                      </a:r>
                      <a:endParaRPr lang="es-ES" sz="1000" b="0"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algn="l" fontAlgn="b"/>
                      <a:endParaRPr lang="es-ES" sz="800" b="0" i="0" u="none" strike="noStrike">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solidFill>
                      <a:srgbClr val="FFFFFF"/>
                    </a:solidFill>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solidFill>
                      <a:srgbClr val="FFFFFF"/>
                    </a:solidFill>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s-ES" sz="800" b="0" i="0" u="none" strike="noStrike">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solidFill>
                      <a:srgbClr val="FFFFFF"/>
                    </a:solidFill>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pPr algn="r" fontAlgn="b"/>
                      <a:endParaRPr lang="es-ES" sz="8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 xmlns:a16="http://schemas.microsoft.com/office/drawing/2014/main" val="10000"/>
                  </a:ext>
                </a:extLst>
              </a:tr>
              <a:tr h="211883">
                <a:tc gridSpan="4">
                  <a:txBody>
                    <a:bodyPr/>
                    <a:lstStyle/>
                    <a:p>
                      <a:pPr algn="l" fontAlgn="b"/>
                      <a:r>
                        <a:rPr lang="es-MX"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Principales coberturas, cultivos y </a:t>
                      </a:r>
                      <a:r>
                        <a:rPr lang="es-MX"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jurisdicciones</a:t>
                      </a:r>
                      <a:endParaRPr lang="es-MX"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a:txBody>
                    <a:bodyPr/>
                    <a:lstStyle/>
                    <a:p>
                      <a:pPr algn="l" fontAlgn="b"/>
                      <a:r>
                        <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a:txBody>
                    <a:bodyPr/>
                    <a:lstStyle/>
                    <a:p>
                      <a:pPr algn="l" fontAlgn="b"/>
                      <a:r>
                        <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a:txBody>
                    <a:bodyPr/>
                    <a:lstStyle/>
                    <a:p>
                      <a:pPr algn="r" fontAlgn="b"/>
                      <a:endParaRPr lang="es-ES" sz="8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 xmlns:a16="http://schemas.microsoft.com/office/drawing/2014/main" val="10001"/>
                  </a:ext>
                </a:extLst>
              </a:tr>
              <a:tr h="195015">
                <a:tc gridSpan="2">
                  <a:txBody>
                    <a:bodyPr/>
                    <a:lstStyle/>
                    <a:p>
                      <a:pPr algn="l" fontAlgn="b"/>
                      <a:r>
                        <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Ejercicio económico 2018</a:t>
                      </a:r>
                    </a:p>
                  </a:txBody>
                  <a:tcPr marL="0" marR="0" marT="0" marB="0" anchor="b">
                    <a:lnL>
                      <a:noFill/>
                    </a:lnL>
                    <a:lnR>
                      <a:noFill/>
                    </a:lnR>
                    <a:lnT>
                      <a:noFill/>
                    </a:lnT>
                    <a:lnB>
                      <a:noFill/>
                    </a:lnB>
                  </a:tcPr>
                </a:tc>
                <a:tc hMerge="1">
                  <a:txBody>
                    <a:bodyPr/>
                    <a:lstStyle/>
                    <a:p>
                      <a:endParaRPr lang="es-ES"/>
                    </a:p>
                  </a:txBody>
                  <a:tcPr/>
                </a:tc>
                <a:tc>
                  <a:txBody>
                    <a:bodyPr/>
                    <a:lstStyle/>
                    <a:p>
                      <a:pPr algn="l" fontAlgn="b"/>
                      <a:endPar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endPar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endPar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endPar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gridSpan="2">
                  <a:txBody>
                    <a:bodyPr/>
                    <a:lstStyle/>
                    <a:p>
                      <a:pPr algn="ctr" fontAlgn="b"/>
                      <a:r>
                        <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Cuadro Nº 11</a:t>
                      </a:r>
                    </a:p>
                  </a:txBody>
                  <a:tcPr marL="0" marR="0" marT="0" marB="0" anchor="b">
                    <a:lnL>
                      <a:noFill/>
                    </a:lnL>
                    <a:lnR>
                      <a:noFill/>
                    </a:lnR>
                    <a:lnT>
                      <a:noFill/>
                    </a:lnT>
                    <a:lnB>
                      <a:noFill/>
                    </a:lnB>
                  </a:tcPr>
                </a:tc>
                <a:tc hMerge="1">
                  <a:txBody>
                    <a:bodyPr/>
                    <a:lstStyle/>
                    <a:p>
                      <a:pPr algn="r" fontAlgn="b"/>
                      <a:endPar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 xmlns:a16="http://schemas.microsoft.com/office/drawing/2014/main" val="10002"/>
                  </a:ext>
                </a:extLst>
              </a:tr>
              <a:tr h="177452">
                <a:tc>
                  <a:txBody>
                    <a:bodyPr/>
                    <a:lstStyle/>
                    <a:p>
                      <a:pPr algn="l" fontAlgn="b"/>
                      <a:r>
                        <a:rPr lang="es-ES" sz="1000" b="1" i="0" u="none" strike="noStrike" dirty="0">
                          <a:solidFill>
                            <a:srgbClr val="564D16"/>
                          </a:solidFill>
                          <a:latin typeface="Roboto"/>
                        </a:rPr>
                        <a:t> </a:t>
                      </a:r>
                    </a:p>
                  </a:txBody>
                  <a:tcPr marL="0" marR="0" marT="0" marB="0" anchor="b">
                    <a:lnL>
                      <a:noFill/>
                    </a:lnL>
                    <a:lnR>
                      <a:noFill/>
                    </a:lnR>
                    <a:lnT>
                      <a:noFill/>
                    </a:lnT>
                    <a:lnB>
                      <a:noFill/>
                    </a:lnB>
                    <a:solidFill>
                      <a:srgbClr val="F5A904"/>
                    </a:solidFill>
                  </a:tcPr>
                </a:tc>
                <a:tc rowSpan="2">
                  <a:txBody>
                    <a:bodyPr/>
                    <a:lstStyle/>
                    <a:p>
                      <a:pPr algn="l" fontAlgn="b"/>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Aseguradoras</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w="6350" cap="flat" cmpd="sng" algn="ctr">
                      <a:solidFill>
                        <a:srgbClr val="00B0F0"/>
                      </a:solidFill>
                      <a:prstDash val="solid"/>
                      <a:round/>
                      <a:headEnd type="none" w="med" len="med"/>
                      <a:tailEnd type="none" w="med" len="med"/>
                    </a:lnB>
                    <a:solidFill>
                      <a:srgbClr val="F5A904"/>
                    </a:solidFill>
                  </a:tcPr>
                </a:tc>
                <a:tc>
                  <a:txBody>
                    <a:bodyPr/>
                    <a:lstStyle/>
                    <a:p>
                      <a:pPr algn="l" fontAlgn="b"/>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5A904"/>
                    </a:solidFill>
                  </a:tcPr>
                </a:tc>
                <a:tc>
                  <a:txBody>
                    <a:bodyPr/>
                    <a:lstStyle/>
                    <a:p>
                      <a:pPr algn="ctr" fontAlgn="b"/>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Part.</a:t>
                      </a:r>
                    </a:p>
                  </a:txBody>
                  <a:tcPr marL="0" marR="0" marT="0" marB="0" anchor="b">
                    <a:lnL>
                      <a:noFill/>
                    </a:lnL>
                    <a:lnR>
                      <a:noFill/>
                    </a:lnR>
                    <a:lnT>
                      <a:noFill/>
                    </a:lnT>
                    <a:lnB>
                      <a:noFill/>
                    </a:lnB>
                    <a:solidFill>
                      <a:srgbClr val="F5A904"/>
                    </a:solidFill>
                  </a:tcPr>
                </a:tc>
                <a:tc>
                  <a:txBody>
                    <a:bodyPr/>
                    <a:lstStyle/>
                    <a:p>
                      <a:pPr algn="ctr" fontAlgn="b"/>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5A904"/>
                    </a:solidFill>
                  </a:tcPr>
                </a:tc>
                <a:tc>
                  <a:txBody>
                    <a:bodyPr/>
                    <a:lstStyle/>
                    <a:p>
                      <a:pPr algn="ctr" fontAlgn="b"/>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Coberturas</a:t>
                      </a:r>
                    </a:p>
                  </a:txBody>
                  <a:tcPr marL="0" marR="0" marT="0" marB="0" anchor="b">
                    <a:lnL>
                      <a:noFill/>
                    </a:lnL>
                    <a:lnR>
                      <a:noFill/>
                    </a:lnR>
                    <a:lnT>
                      <a:noFill/>
                    </a:lnT>
                    <a:lnB>
                      <a:noFill/>
                    </a:lnB>
                    <a:solidFill>
                      <a:srgbClr val="F5A904"/>
                    </a:solidFill>
                  </a:tcPr>
                </a:tc>
                <a:tc>
                  <a:txBody>
                    <a:bodyPr/>
                    <a:lstStyle/>
                    <a:p>
                      <a:pPr algn="l" fontAlgn="b"/>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5A904"/>
                    </a:solidFill>
                  </a:tcPr>
                </a:tc>
                <a:tc gridSpan="2">
                  <a:txBody>
                    <a:bodyPr/>
                    <a:lstStyle/>
                    <a:p>
                      <a:pPr algn="ctr" fontAlgn="b"/>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Cultivos</a:t>
                      </a:r>
                    </a:p>
                  </a:txBody>
                  <a:tcPr marL="0" marR="0" marT="0" marB="0" anchor="b">
                    <a:lnL>
                      <a:noFill/>
                    </a:lnL>
                    <a:lnR>
                      <a:noFill/>
                    </a:lnR>
                    <a:lnT>
                      <a:noFill/>
                    </a:lnT>
                    <a:lnB>
                      <a:noFill/>
                    </a:lnB>
                    <a:solidFill>
                      <a:srgbClr val="F5A904"/>
                    </a:solidFill>
                  </a:tcPr>
                </a:tc>
                <a:tc hMerge="1">
                  <a:txBody>
                    <a:bodyPr/>
                    <a:lstStyle/>
                    <a:p>
                      <a:endParaRPr lang="es-ES"/>
                    </a:p>
                  </a:txBody>
                  <a:tcPr/>
                </a:tc>
                <a:tc>
                  <a:txBody>
                    <a:bodyPr/>
                    <a:lstStyle/>
                    <a:p>
                      <a:pPr algn="l" fontAlgn="b"/>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5A904"/>
                    </a:solidFill>
                  </a:tcPr>
                </a:tc>
                <a:tc gridSpan="3">
                  <a:txBody>
                    <a:bodyPr/>
                    <a:lstStyle/>
                    <a:p>
                      <a:pPr algn="ctr" fontAlgn="b"/>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Jurisdicciones</a:t>
                      </a:r>
                    </a:p>
                  </a:txBody>
                  <a:tcPr marL="0" marR="0" marT="0" marB="0" anchor="b">
                    <a:lnL>
                      <a:noFill/>
                    </a:lnL>
                    <a:lnR>
                      <a:noFill/>
                    </a:lnR>
                    <a:lnT>
                      <a:noFill/>
                    </a:lnT>
                    <a:lnB>
                      <a:noFill/>
                    </a:lnB>
                    <a:solidFill>
                      <a:srgbClr val="F5A904"/>
                    </a:solidFill>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3"/>
                  </a:ext>
                </a:extLst>
              </a:tr>
              <a:tr h="134284">
                <a:tc>
                  <a:txBody>
                    <a:bodyPr/>
                    <a:lstStyle/>
                    <a:p>
                      <a:pPr algn="l" fontAlgn="ctr"/>
                      <a:r>
                        <a:rPr lang="es-ES" sz="1000" b="1" i="0" u="none" strike="noStrike" dirty="0">
                          <a:solidFill>
                            <a:srgbClr val="564D16"/>
                          </a:solidFill>
                          <a:latin typeface="Roboto"/>
                        </a:rPr>
                        <a:t> </a:t>
                      </a:r>
                    </a:p>
                  </a:txBody>
                  <a:tcPr marL="0" marR="0" marT="0" marB="0" anchor="ctr">
                    <a:lnL>
                      <a:noFill/>
                    </a:lnL>
                    <a:lnR>
                      <a:noFill/>
                    </a:lnR>
                    <a:lnT>
                      <a:noFill/>
                    </a:lnT>
                    <a:lnB w="6350" cap="flat" cmpd="sng" algn="ctr">
                      <a:solidFill>
                        <a:srgbClr val="00B0F0"/>
                      </a:solidFill>
                      <a:prstDash val="solid"/>
                      <a:round/>
                      <a:headEnd type="none" w="med" len="med"/>
                      <a:tailEnd type="none" w="med" len="med"/>
                    </a:lnB>
                    <a:solidFill>
                      <a:srgbClr val="F5A904"/>
                    </a:solidFill>
                  </a:tcPr>
                </a:tc>
                <a:tc vMerge="1">
                  <a:txBody>
                    <a:bodyPr/>
                    <a:lstStyle/>
                    <a:p>
                      <a:pPr algn="l" fontAlgn="ct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w="6350" cap="flat" cmpd="sng" algn="ctr">
                      <a:solidFill>
                        <a:srgbClr val="00B0F0"/>
                      </a:solidFill>
                      <a:prstDash val="solid"/>
                      <a:round/>
                      <a:headEnd type="none" w="med" len="med"/>
                      <a:tailEnd type="none" w="med" len="med"/>
                    </a:lnB>
                    <a:solidFill>
                      <a:srgbClr val="F5A904"/>
                    </a:solidFill>
                  </a:tcPr>
                </a:tc>
                <a:tc>
                  <a:txBody>
                    <a:bodyPr/>
                    <a:lstStyle/>
                    <a:p>
                      <a:pPr algn="l" fontAlgn="ctr"/>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a:noFill/>
                    </a:lnL>
                    <a:lnR>
                      <a:noFill/>
                    </a:lnR>
                    <a:lnT>
                      <a:noFill/>
                    </a:lnT>
                    <a:lnB w="6350" cap="flat" cmpd="sng" algn="ctr">
                      <a:solidFill>
                        <a:srgbClr val="00B0F0"/>
                      </a:solidFill>
                      <a:prstDash val="solid"/>
                      <a:round/>
                      <a:headEnd type="none" w="med" len="med"/>
                      <a:tailEnd type="none" w="med" len="med"/>
                    </a:lnB>
                    <a:solidFill>
                      <a:srgbClr val="F5A904"/>
                    </a:solidFill>
                  </a:tcPr>
                </a:tc>
                <a:tc>
                  <a:txBody>
                    <a:bodyPr/>
                    <a:lstStyle/>
                    <a:p>
                      <a:pPr algn="ctr" fontAlgn="ctr"/>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a:noFill/>
                    </a:lnL>
                    <a:lnR>
                      <a:noFill/>
                    </a:lnR>
                    <a:lnT>
                      <a:noFill/>
                    </a:lnT>
                    <a:lnB w="6350" cap="flat" cmpd="sng" algn="ctr">
                      <a:solidFill>
                        <a:srgbClr val="00B0F0"/>
                      </a:solidFill>
                      <a:prstDash val="solid"/>
                      <a:round/>
                      <a:headEnd type="none" w="med" len="med"/>
                      <a:tailEnd type="none" w="med" len="med"/>
                    </a:lnB>
                    <a:solidFill>
                      <a:srgbClr val="F5A904"/>
                    </a:solidFill>
                  </a:tcPr>
                </a:tc>
                <a:tc>
                  <a:txBody>
                    <a:bodyPr/>
                    <a:lstStyle/>
                    <a:p>
                      <a:pPr algn="ctr" fontAlgn="ctr"/>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a:noFill/>
                    </a:lnL>
                    <a:lnR>
                      <a:noFill/>
                    </a:lnR>
                    <a:lnT>
                      <a:noFill/>
                    </a:lnT>
                    <a:lnB w="6350" cap="flat" cmpd="sng" algn="ctr">
                      <a:solidFill>
                        <a:srgbClr val="00B0F0"/>
                      </a:solidFill>
                      <a:prstDash val="solid"/>
                      <a:round/>
                      <a:headEnd type="none" w="med" len="med"/>
                      <a:tailEnd type="none" w="med" len="med"/>
                    </a:lnB>
                    <a:solidFill>
                      <a:srgbClr val="F5A904"/>
                    </a:solidFill>
                  </a:tcPr>
                </a:tc>
                <a:tc>
                  <a:txBody>
                    <a:bodyPr/>
                    <a:lstStyle/>
                    <a:p>
                      <a:pPr algn="ctr" fontAlgn="ctr"/>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a:noFill/>
                    </a:lnL>
                    <a:lnR>
                      <a:noFill/>
                    </a:lnR>
                    <a:lnT>
                      <a:noFill/>
                    </a:lnT>
                    <a:lnB w="6350" cap="flat" cmpd="sng" algn="ctr">
                      <a:solidFill>
                        <a:srgbClr val="00B0F0"/>
                      </a:solidFill>
                      <a:prstDash val="solid"/>
                      <a:round/>
                      <a:headEnd type="none" w="med" len="med"/>
                      <a:tailEnd type="none" w="med" len="med"/>
                    </a:lnB>
                    <a:solidFill>
                      <a:srgbClr val="F5A904"/>
                    </a:solidFill>
                  </a:tcPr>
                </a:tc>
                <a:tc>
                  <a:txBody>
                    <a:bodyPr/>
                    <a:lstStyle/>
                    <a:p>
                      <a:pPr algn="l" fontAlgn="ctr"/>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a:noFill/>
                    </a:lnL>
                    <a:lnR>
                      <a:noFill/>
                    </a:lnR>
                    <a:lnT>
                      <a:noFill/>
                    </a:lnT>
                    <a:lnB w="6350" cap="flat" cmpd="sng" algn="ctr">
                      <a:solidFill>
                        <a:srgbClr val="00B0F0"/>
                      </a:solidFill>
                      <a:prstDash val="solid"/>
                      <a:round/>
                      <a:headEnd type="none" w="med" len="med"/>
                      <a:tailEnd type="none" w="med" len="med"/>
                    </a:lnB>
                    <a:solidFill>
                      <a:srgbClr val="F5A904"/>
                    </a:solidFill>
                  </a:tcPr>
                </a:tc>
                <a:tc>
                  <a:txBody>
                    <a:bodyPr/>
                    <a:lstStyle/>
                    <a:p>
                      <a:pPr algn="ctr" fontAlgn="ctr"/>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a:noFill/>
                    </a:lnL>
                    <a:lnR>
                      <a:noFill/>
                    </a:lnR>
                    <a:lnT>
                      <a:noFill/>
                    </a:lnT>
                    <a:lnB w="6350" cap="flat" cmpd="sng" algn="ctr">
                      <a:solidFill>
                        <a:srgbClr val="00B0F0"/>
                      </a:solidFill>
                      <a:prstDash val="solid"/>
                      <a:round/>
                      <a:headEnd type="none" w="med" len="med"/>
                      <a:tailEnd type="none" w="med" len="med"/>
                    </a:lnB>
                    <a:solidFill>
                      <a:srgbClr val="F5A904"/>
                    </a:solidFill>
                  </a:tcPr>
                </a:tc>
                <a:tc>
                  <a:txBody>
                    <a:bodyPr/>
                    <a:lstStyle/>
                    <a:p>
                      <a:pPr algn="ctr" fontAlgn="ctr"/>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a:noFill/>
                    </a:lnL>
                    <a:lnR>
                      <a:noFill/>
                    </a:lnR>
                    <a:lnT>
                      <a:noFill/>
                    </a:lnT>
                    <a:lnB w="6350" cap="flat" cmpd="sng" algn="ctr">
                      <a:solidFill>
                        <a:srgbClr val="00B0F0"/>
                      </a:solidFill>
                      <a:prstDash val="solid"/>
                      <a:round/>
                      <a:headEnd type="none" w="med" len="med"/>
                      <a:tailEnd type="none" w="med" len="med"/>
                    </a:lnB>
                    <a:solidFill>
                      <a:srgbClr val="F5A904"/>
                    </a:solidFill>
                  </a:tcPr>
                </a:tc>
                <a:tc>
                  <a:txBody>
                    <a:bodyPr/>
                    <a:lstStyle/>
                    <a:p>
                      <a:pPr algn="l" fontAlgn="ctr"/>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a:noFill/>
                    </a:lnL>
                    <a:lnR>
                      <a:noFill/>
                    </a:lnR>
                    <a:lnT>
                      <a:noFill/>
                    </a:lnT>
                    <a:lnB w="6350" cap="flat" cmpd="sng" algn="ctr">
                      <a:solidFill>
                        <a:srgbClr val="00B0F0"/>
                      </a:solidFill>
                      <a:prstDash val="solid"/>
                      <a:round/>
                      <a:headEnd type="none" w="med" len="med"/>
                      <a:tailEnd type="none" w="med" len="med"/>
                    </a:lnB>
                    <a:solidFill>
                      <a:srgbClr val="F5A904"/>
                    </a:solidFill>
                  </a:tcPr>
                </a:tc>
                <a:tc>
                  <a:txBody>
                    <a:bodyPr/>
                    <a:lstStyle/>
                    <a:p>
                      <a:pPr algn="ctr" fontAlgn="ctr"/>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a:noFill/>
                    </a:lnL>
                    <a:lnR>
                      <a:noFill/>
                    </a:lnR>
                    <a:lnT>
                      <a:noFill/>
                    </a:lnT>
                    <a:lnB w="6350" cap="flat" cmpd="sng" algn="ctr">
                      <a:solidFill>
                        <a:srgbClr val="00B0F0"/>
                      </a:solidFill>
                      <a:prstDash val="solid"/>
                      <a:round/>
                      <a:headEnd type="none" w="med" len="med"/>
                      <a:tailEnd type="none" w="med" len="med"/>
                    </a:lnB>
                    <a:solidFill>
                      <a:srgbClr val="F5A904"/>
                    </a:solidFill>
                  </a:tcPr>
                </a:tc>
                <a:tc>
                  <a:txBody>
                    <a:bodyPr/>
                    <a:lstStyle/>
                    <a:p>
                      <a:pPr algn="ctr" fontAlgn="ctr"/>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a:noFill/>
                    </a:lnL>
                    <a:lnR>
                      <a:noFill/>
                    </a:lnR>
                    <a:lnT>
                      <a:noFill/>
                    </a:lnT>
                    <a:lnB w="6350" cap="flat" cmpd="sng" algn="ctr">
                      <a:solidFill>
                        <a:srgbClr val="00B0F0"/>
                      </a:solidFill>
                      <a:prstDash val="solid"/>
                      <a:round/>
                      <a:headEnd type="none" w="med" len="med"/>
                      <a:tailEnd type="none" w="med" len="med"/>
                    </a:lnB>
                    <a:solidFill>
                      <a:srgbClr val="F5A904"/>
                    </a:solidFill>
                  </a:tcPr>
                </a:tc>
                <a:tc>
                  <a:txBody>
                    <a:bodyPr/>
                    <a:lstStyle/>
                    <a:p>
                      <a:pPr algn="ctr" fontAlgn="ctr"/>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a:noFill/>
                    </a:lnL>
                    <a:lnR>
                      <a:noFill/>
                    </a:lnR>
                    <a:lnT>
                      <a:noFill/>
                    </a:lnT>
                    <a:lnB w="6350" cap="flat" cmpd="sng" algn="ctr">
                      <a:solidFill>
                        <a:srgbClr val="00B0F0"/>
                      </a:solidFill>
                      <a:prstDash val="solid"/>
                      <a:round/>
                      <a:headEnd type="none" w="med" len="med"/>
                      <a:tailEnd type="none" w="med" len="med"/>
                    </a:lnB>
                    <a:solidFill>
                      <a:srgbClr val="F5A904"/>
                    </a:solidFill>
                  </a:tcPr>
                </a:tc>
                <a:extLst>
                  <a:ext uri="{0D108BD9-81ED-4DB2-BD59-A6C34878D82A}">
                    <a16:rowId xmlns="" xmlns:a16="http://schemas.microsoft.com/office/drawing/2014/main" val="10004"/>
                  </a:ext>
                </a:extLst>
              </a:tr>
              <a:tr h="167299">
                <a:tc>
                  <a:txBody>
                    <a:bodyPr/>
                    <a:lstStyle/>
                    <a:p>
                      <a:pPr algn="ctr" fontAlgn="b"/>
                      <a:r>
                        <a:rPr lang="es-ES" sz="700" b="0" i="0" u="none" strike="noStrike" dirty="0">
                          <a:solidFill>
                            <a:srgbClr val="404040"/>
                          </a:solidFill>
                          <a:latin typeface="Roboto"/>
                        </a:rPr>
                        <a:t>1</a:t>
                      </a:r>
                    </a:p>
                  </a:txBody>
                  <a:tcPr marL="0" marR="0" marT="0" marB="0" anchor="b">
                    <a:lnL>
                      <a:noFill/>
                    </a:lnL>
                    <a:lnR>
                      <a:noFill/>
                    </a:lnR>
                    <a:lnT w="6350" cap="flat" cmpd="sng" algn="ctr">
                      <a:solidFill>
                        <a:srgbClr val="00B0F0"/>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SEGUNDA</a:t>
                      </a:r>
                    </a:p>
                  </a:txBody>
                  <a:tcPr marL="0" marR="0" marT="0" marB="0" anchor="b">
                    <a:lnL>
                      <a:noFill/>
                    </a:lnL>
                    <a:lnR>
                      <a:noFill/>
                    </a:lnR>
                    <a:lnT w="6350" cap="flat" cmpd="sng" algn="ctr">
                      <a:solidFill>
                        <a:srgbClr val="00B0F0"/>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endPar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00B0F0"/>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24,0</a:t>
                      </a:r>
                    </a:p>
                  </a:txBody>
                  <a:tcPr marL="0" marR="0" marT="0" marB="0" anchor="b">
                    <a:lnL>
                      <a:noFill/>
                    </a:lnL>
                    <a:lnR>
                      <a:noFill/>
                    </a:lnR>
                    <a:lnT w="6350" cap="flat" cmpd="sng" algn="ctr">
                      <a:solidFill>
                        <a:srgbClr val="00B0F0"/>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B0F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a:t>
                      </a:r>
                    </a:p>
                  </a:txBody>
                  <a:tcPr marL="0" marR="0" marT="0" marB="0" anchor="b">
                    <a:lnL>
                      <a:noFill/>
                    </a:lnL>
                    <a:lnR>
                      <a:noFill/>
                    </a:lnR>
                    <a:lnT w="6350" cap="flat" cmpd="sng" algn="ctr">
                      <a:solidFill>
                        <a:srgbClr val="00B0F0"/>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B0F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00B0F0"/>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00B0F0"/>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B0F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Cba.</a:t>
                      </a:r>
                    </a:p>
                  </a:txBody>
                  <a:tcPr marL="0" marR="0" marT="0" marB="0" anchor="b">
                    <a:lnL>
                      <a:noFill/>
                    </a:lnL>
                    <a:lnR>
                      <a:noFill/>
                    </a:lnR>
                    <a:lnT w="6350" cap="flat" cmpd="sng" algn="ctr">
                      <a:solidFill>
                        <a:srgbClr val="00B0F0"/>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endPar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00B0F0"/>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endPar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00B0F0"/>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5"/>
                  </a:ext>
                </a:extLst>
              </a:tr>
              <a:tr h="167299">
                <a:tc>
                  <a:txBody>
                    <a:bodyPr/>
                    <a:lstStyle/>
                    <a:p>
                      <a:pPr algn="ctr" fontAlgn="b"/>
                      <a:r>
                        <a:rPr lang="es-ES" sz="700" b="0" i="0" u="none" strike="noStrike" dirty="0">
                          <a:solidFill>
                            <a:srgbClr val="404040"/>
                          </a:solidFill>
                          <a:latin typeface="Roboto"/>
                        </a:rPr>
                        <a:t>2</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SANCOR</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16,9</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 y Granizo+Adic.</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Cba.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6"/>
                  </a:ext>
                </a:extLst>
              </a:tr>
              <a:tr h="167299">
                <a:tc>
                  <a:txBody>
                    <a:bodyPr/>
                    <a:lstStyle/>
                    <a:p>
                      <a:pPr algn="ctr" fontAlgn="b"/>
                      <a:r>
                        <a:rPr lang="es-ES" sz="700" b="0" i="0" u="none" strike="noStrike" dirty="0">
                          <a:solidFill>
                            <a:srgbClr val="404040"/>
                          </a:solidFill>
                          <a:latin typeface="Roboto"/>
                        </a:rPr>
                        <a:t>3</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ALLIANZ</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16,5</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Cba.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7"/>
                  </a:ext>
                </a:extLst>
              </a:tr>
              <a:tr h="167299">
                <a:tc>
                  <a:txBody>
                    <a:bodyPr/>
                    <a:lstStyle/>
                    <a:p>
                      <a:pPr algn="ctr" fontAlgn="b"/>
                      <a:r>
                        <a:rPr lang="es-ES" sz="700" b="0" i="0" u="none" strike="noStrike" dirty="0">
                          <a:solidFill>
                            <a:srgbClr val="404040"/>
                          </a:solidFill>
                          <a:latin typeface="Roboto"/>
                        </a:rPr>
                        <a:t>4</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SAN CRISTÓBAL</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5,9</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Sta. Fe</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8"/>
                  </a:ext>
                </a:extLst>
              </a:tr>
              <a:tr h="167299">
                <a:tc>
                  <a:txBody>
                    <a:bodyPr/>
                    <a:lstStyle/>
                    <a:p>
                      <a:pPr algn="ctr" fontAlgn="b"/>
                      <a:r>
                        <a:rPr lang="es-ES" sz="700" b="0" i="0" u="none" strike="noStrike" dirty="0">
                          <a:solidFill>
                            <a:srgbClr val="404040"/>
                          </a:solidFill>
                          <a:latin typeface="Roboto"/>
                        </a:rPr>
                        <a:t>5</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DULCE</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5,3</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Sta. Fe</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9"/>
                  </a:ext>
                </a:extLst>
              </a:tr>
              <a:tr h="167299">
                <a:tc>
                  <a:txBody>
                    <a:bodyPr/>
                    <a:lstStyle/>
                    <a:p>
                      <a:pPr algn="ctr" fontAlgn="b"/>
                      <a:r>
                        <a:rPr lang="es-ES" sz="700" b="0" i="0" u="none" strike="noStrike" dirty="0">
                          <a:solidFill>
                            <a:srgbClr val="404040"/>
                          </a:solidFill>
                          <a:latin typeface="Roboto"/>
                        </a:rPr>
                        <a:t>6</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NACIÓN</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4,9</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 y Granizo+Adic.</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Cba.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0"/>
                  </a:ext>
                </a:extLst>
              </a:tr>
              <a:tr h="167299">
                <a:tc>
                  <a:txBody>
                    <a:bodyPr/>
                    <a:lstStyle/>
                    <a:p>
                      <a:pPr algn="ctr" fontAlgn="b"/>
                      <a:r>
                        <a:rPr lang="es-ES" sz="700" b="0" i="0" u="none" strike="noStrike" dirty="0">
                          <a:solidFill>
                            <a:srgbClr val="404040"/>
                          </a:solidFill>
                          <a:latin typeface="Roboto"/>
                        </a:rPr>
                        <a:t>7</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ZURICH</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4,8</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Cba.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Sta.Fe</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1"/>
                  </a:ext>
                </a:extLst>
              </a:tr>
              <a:tr h="167299">
                <a:tc>
                  <a:txBody>
                    <a:bodyPr/>
                    <a:lstStyle/>
                    <a:p>
                      <a:pPr algn="ctr" fontAlgn="b"/>
                      <a:r>
                        <a:rPr lang="es-ES" sz="700" b="0" i="0" u="none" strike="noStrike" dirty="0">
                          <a:solidFill>
                            <a:srgbClr val="404040"/>
                          </a:solidFill>
                          <a:latin typeface="Roboto"/>
                        </a:rPr>
                        <a:t>8</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MERCANTIL ANDINA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4,7</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2"/>
                  </a:ext>
                </a:extLst>
              </a:tr>
              <a:tr h="167299">
                <a:tc>
                  <a:txBody>
                    <a:bodyPr/>
                    <a:lstStyle/>
                    <a:p>
                      <a:pPr algn="ctr" fontAlgn="b"/>
                      <a:r>
                        <a:rPr lang="es-ES" sz="700" b="0" i="0" u="none" strike="noStrike" dirty="0">
                          <a:solidFill>
                            <a:srgbClr val="404040"/>
                          </a:solidFill>
                          <a:latin typeface="Roboto"/>
                        </a:rPr>
                        <a:t>9</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FED. PATRONAL</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2,6</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Cba.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3"/>
                  </a:ext>
                </a:extLst>
              </a:tr>
              <a:tr h="167299">
                <a:tc>
                  <a:txBody>
                    <a:bodyPr/>
                    <a:lstStyle/>
                    <a:p>
                      <a:pPr algn="ctr" fontAlgn="b"/>
                      <a:r>
                        <a:rPr lang="es-ES" sz="700" b="0" i="0" u="none" strike="noStrike" dirty="0">
                          <a:solidFill>
                            <a:srgbClr val="404040"/>
                          </a:solidFill>
                          <a:latin typeface="Roboto"/>
                        </a:rPr>
                        <a:t>10</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SURA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2,2</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Sta. Fe</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Cba.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4"/>
                  </a:ext>
                </a:extLst>
              </a:tr>
              <a:tr h="167299">
                <a:tc>
                  <a:txBody>
                    <a:bodyPr/>
                    <a:lstStyle/>
                    <a:p>
                      <a:pPr algn="ctr" fontAlgn="b"/>
                      <a:r>
                        <a:rPr lang="es-ES" sz="700" b="0" i="0" u="none" strike="noStrike" dirty="0">
                          <a:solidFill>
                            <a:srgbClr val="404040"/>
                          </a:solidFill>
                          <a:latin typeface="Roboto"/>
                        </a:rPr>
                        <a:t>11</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QBE BUENOS AIRES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2,0</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Cba.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5"/>
                  </a:ext>
                </a:extLst>
              </a:tr>
              <a:tr h="167299">
                <a:tc>
                  <a:txBody>
                    <a:bodyPr/>
                    <a:lstStyle/>
                    <a:p>
                      <a:pPr algn="ctr" fontAlgn="b"/>
                      <a:r>
                        <a:rPr lang="es-ES" sz="700" b="0" i="0" u="none" strike="noStrike" dirty="0">
                          <a:solidFill>
                            <a:srgbClr val="404040"/>
                          </a:solidFill>
                          <a:latin typeface="Roboto"/>
                        </a:rPr>
                        <a:t>12</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NORTE</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1,8</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Cba.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Sta. Fe</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6"/>
                  </a:ext>
                </a:extLst>
              </a:tr>
              <a:tr h="167299">
                <a:tc>
                  <a:txBody>
                    <a:bodyPr/>
                    <a:lstStyle/>
                    <a:p>
                      <a:pPr algn="ctr" fontAlgn="b"/>
                      <a:r>
                        <a:rPr lang="es-ES" sz="700" b="0" i="0" u="none" strike="noStrike" dirty="0">
                          <a:solidFill>
                            <a:srgbClr val="404040"/>
                          </a:solidFill>
                          <a:latin typeface="Roboto"/>
                        </a:rPr>
                        <a:t>13</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HOLANDO SUDAMERICANA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1,5</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Cba.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7"/>
                  </a:ext>
                </a:extLst>
              </a:tr>
              <a:tr h="167299">
                <a:tc>
                  <a:txBody>
                    <a:bodyPr/>
                    <a:lstStyle/>
                    <a:p>
                      <a:pPr algn="ctr" fontAlgn="b"/>
                      <a:r>
                        <a:rPr lang="es-ES" sz="700" b="0" i="0" u="none" strike="noStrike" dirty="0">
                          <a:solidFill>
                            <a:srgbClr val="404040"/>
                          </a:solidFill>
                          <a:latin typeface="Roboto"/>
                        </a:rPr>
                        <a:t>14</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VICTORIA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1,4</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Cba.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8"/>
                  </a:ext>
                </a:extLst>
              </a:tr>
              <a:tr h="167299">
                <a:tc>
                  <a:txBody>
                    <a:bodyPr/>
                    <a:lstStyle/>
                    <a:p>
                      <a:pPr algn="ctr" fontAlgn="b"/>
                      <a:r>
                        <a:rPr lang="es-ES" sz="700" b="0" i="0" u="none" strike="noStrike" dirty="0">
                          <a:solidFill>
                            <a:srgbClr val="404040"/>
                          </a:solidFill>
                          <a:latin typeface="Roboto"/>
                        </a:rPr>
                        <a:t>15</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RÍO URUGUAY</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1,2</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Cba.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9"/>
                  </a:ext>
                </a:extLst>
              </a:tr>
              <a:tr h="167299">
                <a:tc>
                  <a:txBody>
                    <a:bodyPr/>
                    <a:lstStyle/>
                    <a:p>
                      <a:pPr algn="ctr" fontAlgn="b"/>
                      <a:r>
                        <a:rPr lang="es-ES" sz="700" b="0" i="0" u="none" strike="noStrike" dirty="0">
                          <a:solidFill>
                            <a:srgbClr val="404040"/>
                          </a:solidFill>
                          <a:latin typeface="Roboto"/>
                        </a:rPr>
                        <a:t>16</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ASOCIACIÓN MUTUAL DAN</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1,0</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Granizo+Adicionales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0"/>
                  </a:ext>
                </a:extLst>
              </a:tr>
              <a:tr h="167299">
                <a:tc>
                  <a:txBody>
                    <a:bodyPr/>
                    <a:lstStyle/>
                    <a:p>
                      <a:pPr algn="ctr" fontAlgn="b"/>
                      <a:r>
                        <a:rPr lang="es-ES" sz="700" b="0" i="0" u="none" strike="noStrike" dirty="0">
                          <a:solidFill>
                            <a:srgbClr val="404040"/>
                          </a:solidFill>
                          <a:latin typeface="Roboto"/>
                        </a:rPr>
                        <a:t>17</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LATITUD SUR</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0,8</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Granizo+Adicionales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Tabaco</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Jujuy</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1"/>
                  </a:ext>
                </a:extLst>
              </a:tr>
              <a:tr h="167299">
                <a:tc>
                  <a:txBody>
                    <a:bodyPr/>
                    <a:lstStyle/>
                    <a:p>
                      <a:pPr algn="ctr" fontAlgn="b"/>
                      <a:r>
                        <a:rPr lang="es-ES" sz="700" b="0" i="0" u="none" strike="noStrike" dirty="0">
                          <a:solidFill>
                            <a:srgbClr val="404040"/>
                          </a:solidFill>
                          <a:latin typeface="Roboto"/>
                        </a:rPr>
                        <a:t>18</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EQUITATIVA DEL PLATA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0,7</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Sta. Fe</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2"/>
                  </a:ext>
                </a:extLst>
              </a:tr>
              <a:tr h="167299">
                <a:tc>
                  <a:txBody>
                    <a:bodyPr/>
                    <a:lstStyle/>
                    <a:p>
                      <a:pPr algn="ctr" fontAlgn="b"/>
                      <a:r>
                        <a:rPr lang="es-ES" sz="700" b="0" i="0" u="none" strike="noStrike" dirty="0">
                          <a:solidFill>
                            <a:srgbClr val="404040"/>
                          </a:solidFill>
                          <a:latin typeface="Roboto"/>
                        </a:rPr>
                        <a:t>19</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PROVINCIA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0,6</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3"/>
                  </a:ext>
                </a:extLst>
              </a:tr>
              <a:tr h="167299">
                <a:tc>
                  <a:txBody>
                    <a:bodyPr/>
                    <a:lstStyle/>
                    <a:p>
                      <a:pPr algn="ctr" fontAlgn="b"/>
                      <a:r>
                        <a:rPr lang="es-ES" sz="700" b="0" i="0" u="none" strike="noStrike" dirty="0">
                          <a:solidFill>
                            <a:srgbClr val="404040"/>
                          </a:solidFill>
                          <a:latin typeface="Roboto"/>
                        </a:rPr>
                        <a:t>20</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MAPFRE</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0,6</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Cba.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4"/>
                  </a:ext>
                </a:extLst>
              </a:tr>
              <a:tr h="167299">
                <a:tc>
                  <a:txBody>
                    <a:bodyPr/>
                    <a:lstStyle/>
                    <a:p>
                      <a:pPr algn="ctr" fontAlgn="b"/>
                      <a:r>
                        <a:rPr lang="es-ES" sz="700" b="0" i="0" u="none" strike="noStrike" dirty="0">
                          <a:solidFill>
                            <a:srgbClr val="404040"/>
                          </a:solidFill>
                          <a:latin typeface="Roboto"/>
                        </a:rPr>
                        <a:t>21</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CONFIAR</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0,2</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Cba.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5"/>
                  </a:ext>
                </a:extLst>
              </a:tr>
              <a:tr h="167299">
                <a:tc>
                  <a:txBody>
                    <a:bodyPr/>
                    <a:lstStyle/>
                    <a:p>
                      <a:pPr algn="ctr" fontAlgn="b"/>
                      <a:r>
                        <a:rPr lang="es-ES" sz="700" b="0" i="0" u="none" strike="noStrike" dirty="0">
                          <a:solidFill>
                            <a:srgbClr val="404040"/>
                          </a:solidFill>
                          <a:latin typeface="Roboto"/>
                        </a:rPr>
                        <a:t>22</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SEGUROMETAL</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0,1</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gridSpan="2">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endParaRPr lang="es-ES"/>
                    </a:p>
                  </a:txBody>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Sta. Fe</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6"/>
                  </a:ext>
                </a:extLst>
              </a:tr>
              <a:tr h="167299">
                <a:tc>
                  <a:txBody>
                    <a:bodyPr/>
                    <a:lstStyle/>
                    <a:p>
                      <a:pPr algn="ctr" fontAlgn="b"/>
                      <a:r>
                        <a:rPr lang="es-ES" sz="700" b="0" i="0" u="none" strike="noStrike" dirty="0">
                          <a:solidFill>
                            <a:srgbClr val="404040"/>
                          </a:solidFill>
                          <a:latin typeface="Roboto"/>
                        </a:rPr>
                        <a:t>23</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PARANÁ</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0,1</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Sta. Fe</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7"/>
                  </a:ext>
                </a:extLst>
              </a:tr>
              <a:tr h="167299">
                <a:tc>
                  <a:txBody>
                    <a:bodyPr/>
                    <a:lstStyle/>
                    <a:p>
                      <a:pPr algn="ctr" fontAlgn="b"/>
                      <a:r>
                        <a:rPr lang="es-ES" sz="700" b="0" i="0" u="none" strike="noStrike" dirty="0">
                          <a:solidFill>
                            <a:srgbClr val="404040"/>
                          </a:solidFill>
                          <a:latin typeface="Roboto"/>
                        </a:rPr>
                        <a:t>24</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NATIVA</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0,1</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Granizo</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Cereales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Oleaginosas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Bs.As.</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7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8"/>
                  </a:ext>
                </a:extLst>
              </a:tr>
            </a:tbl>
          </a:graphicData>
        </a:graphic>
      </p:graphicFrame>
      <p:sp>
        <p:nvSpPr>
          <p:cNvPr id="4" name="Rectángulo redondeado 3"/>
          <p:cNvSpPr/>
          <p:nvPr/>
        </p:nvSpPr>
        <p:spPr>
          <a:xfrm>
            <a:off x="2344022" y="4724399"/>
            <a:ext cx="7496664" cy="206830"/>
          </a:xfrm>
          <a:prstGeom prst="roundRect">
            <a:avLst/>
          </a:prstGeom>
          <a:noFill/>
          <a:ln w="57150">
            <a:solidFill>
              <a:srgbClr val="F5A9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9931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224E98F-8163-4F87-A5AE-43E684553449}"/>
              </a:ext>
            </a:extLst>
          </p:cNvPr>
          <p:cNvSpPr txBox="1"/>
          <p:nvPr/>
        </p:nvSpPr>
        <p:spPr>
          <a:xfrm>
            <a:off x="2150064" y="394090"/>
            <a:ext cx="8311243" cy="584775"/>
          </a:xfrm>
          <a:prstGeom prst="rect">
            <a:avLst/>
          </a:prstGeom>
          <a:noFill/>
        </p:spPr>
        <p:txBody>
          <a:bodyPr wrap="square" rtlCol="0">
            <a:spAutoFit/>
          </a:bodyPr>
          <a:lstStyle/>
          <a:p>
            <a:r>
              <a:rPr lang="es-MX" sz="3200" b="1" dirty="0">
                <a:solidFill>
                  <a:srgbClr val="F5A904"/>
                </a:solidFill>
                <a:latin typeface="Tahoma" panose="020B0604030504040204" pitchFamily="34" charset="0"/>
                <a:ea typeface="Tahoma" panose="020B0604030504040204" pitchFamily="34" charset="0"/>
                <a:cs typeface="Tahoma" panose="020B0604030504040204" pitchFamily="34" charset="0"/>
              </a:rPr>
              <a:t>Estadística de Siniestralidad en Jujuy</a:t>
            </a:r>
            <a:endParaRPr lang="es-ES" sz="3200" b="1" dirty="0">
              <a:solidFill>
                <a:srgbClr val="F5A904"/>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903461503"/>
              </p:ext>
            </p:extLst>
          </p:nvPr>
        </p:nvGraphicFramePr>
        <p:xfrm>
          <a:off x="2253341" y="1172483"/>
          <a:ext cx="8270403" cy="2364900"/>
        </p:xfrm>
        <a:graphic>
          <a:graphicData uri="http://schemas.openxmlformats.org/drawingml/2006/table">
            <a:tbl>
              <a:tblPr/>
              <a:tblGrid>
                <a:gridCol w="318904">
                  <a:extLst>
                    <a:ext uri="{9D8B030D-6E8A-4147-A177-3AD203B41FA5}">
                      <a16:colId xmlns="" xmlns:a16="http://schemas.microsoft.com/office/drawing/2014/main" val="3942791350"/>
                    </a:ext>
                  </a:extLst>
                </a:gridCol>
                <a:gridCol w="2032412">
                  <a:extLst>
                    <a:ext uri="{9D8B030D-6E8A-4147-A177-3AD203B41FA5}">
                      <a16:colId xmlns="" xmlns:a16="http://schemas.microsoft.com/office/drawing/2014/main" val="1739242523"/>
                    </a:ext>
                  </a:extLst>
                </a:gridCol>
                <a:gridCol w="947057">
                  <a:extLst>
                    <a:ext uri="{9D8B030D-6E8A-4147-A177-3AD203B41FA5}">
                      <a16:colId xmlns="" xmlns:a16="http://schemas.microsoft.com/office/drawing/2014/main" val="3864412777"/>
                    </a:ext>
                  </a:extLst>
                </a:gridCol>
                <a:gridCol w="1001486">
                  <a:extLst>
                    <a:ext uri="{9D8B030D-6E8A-4147-A177-3AD203B41FA5}">
                      <a16:colId xmlns="" xmlns:a16="http://schemas.microsoft.com/office/drawing/2014/main" val="105997626"/>
                    </a:ext>
                  </a:extLst>
                </a:gridCol>
                <a:gridCol w="913465">
                  <a:extLst>
                    <a:ext uri="{9D8B030D-6E8A-4147-A177-3AD203B41FA5}">
                      <a16:colId xmlns="" xmlns:a16="http://schemas.microsoft.com/office/drawing/2014/main" val="3279803898"/>
                    </a:ext>
                  </a:extLst>
                </a:gridCol>
                <a:gridCol w="493584">
                  <a:extLst>
                    <a:ext uri="{9D8B030D-6E8A-4147-A177-3AD203B41FA5}">
                      <a16:colId xmlns="" xmlns:a16="http://schemas.microsoft.com/office/drawing/2014/main" val="319106662"/>
                    </a:ext>
                  </a:extLst>
                </a:gridCol>
                <a:gridCol w="185204">
                  <a:extLst>
                    <a:ext uri="{9D8B030D-6E8A-4147-A177-3AD203B41FA5}">
                      <a16:colId xmlns="" xmlns:a16="http://schemas.microsoft.com/office/drawing/2014/main" val="2331755080"/>
                    </a:ext>
                  </a:extLst>
                </a:gridCol>
                <a:gridCol w="835862">
                  <a:extLst>
                    <a:ext uri="{9D8B030D-6E8A-4147-A177-3AD203B41FA5}">
                      <a16:colId xmlns="" xmlns:a16="http://schemas.microsoft.com/office/drawing/2014/main" val="2562730624"/>
                    </a:ext>
                  </a:extLst>
                </a:gridCol>
                <a:gridCol w="475328">
                  <a:extLst>
                    <a:ext uri="{9D8B030D-6E8A-4147-A177-3AD203B41FA5}">
                      <a16:colId xmlns="" xmlns:a16="http://schemas.microsoft.com/office/drawing/2014/main" val="2033931312"/>
                    </a:ext>
                  </a:extLst>
                </a:gridCol>
                <a:gridCol w="576478">
                  <a:extLst>
                    <a:ext uri="{9D8B030D-6E8A-4147-A177-3AD203B41FA5}">
                      <a16:colId xmlns="" xmlns:a16="http://schemas.microsoft.com/office/drawing/2014/main" val="3901068421"/>
                    </a:ext>
                  </a:extLst>
                </a:gridCol>
                <a:gridCol w="490623">
                  <a:extLst>
                    <a:ext uri="{9D8B030D-6E8A-4147-A177-3AD203B41FA5}">
                      <a16:colId xmlns="" xmlns:a16="http://schemas.microsoft.com/office/drawing/2014/main" val="2583781898"/>
                    </a:ext>
                  </a:extLst>
                </a:gridCol>
              </a:tblGrid>
              <a:tr h="279053">
                <a:tc gridSpan="11">
                  <a:txBody>
                    <a:bodyPr/>
                    <a:lstStyle/>
                    <a:p>
                      <a:pPr algn="l" fontAlgn="b"/>
                      <a:r>
                        <a:rPr lang="es-MX"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ESTADISTICA DE SINIESTROS DE GRANIZO</a:t>
                      </a:r>
                      <a:r>
                        <a:rPr lang="es-MX" sz="1000" b="1" i="0" u="none" strike="noStrike" baseline="0" dirty="0" smtClean="0">
                          <a:solidFill>
                            <a:srgbClr val="564D16"/>
                          </a:solidFill>
                          <a:latin typeface="Tahoma" panose="020B0604030504040204" pitchFamily="34" charset="0"/>
                          <a:ea typeface="Tahoma" panose="020B0604030504040204" pitchFamily="34" charset="0"/>
                          <a:cs typeface="Tahoma" panose="020B0604030504040204" pitchFamily="34" charset="0"/>
                        </a:rPr>
                        <a:t> PROVINCIA DE JUJUY</a:t>
                      </a:r>
                      <a:endParaRPr lang="es-ES" sz="1000" b="0"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solidFill>
                      <a:srgbClr val="FFFFFF"/>
                    </a:solidFill>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endParaRPr lang="es-AR"/>
                    </a:p>
                  </a:txBody>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pPr algn="r" fontAlgn="b"/>
                      <a:endParaRPr lang="es-ES" sz="8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 xmlns:a16="http://schemas.microsoft.com/office/drawing/2014/main" val="2722943645"/>
                  </a:ext>
                </a:extLst>
              </a:tr>
              <a:tr h="579217">
                <a:tc gridSpan="3">
                  <a:txBody>
                    <a:bodyPr/>
                    <a:lstStyle/>
                    <a:p>
                      <a:pPr algn="l" fontAlgn="b"/>
                      <a:endParaRPr lang="es-MX"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a:txBody>
                    <a:bodyPr/>
                    <a:lstStyle/>
                    <a:p>
                      <a:pPr algn="l" fontAlgn="b"/>
                      <a:r>
                        <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gridSpan="2">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endParaRPr lang="es-AR"/>
                    </a:p>
                  </a:txBody>
                  <a:tcPr/>
                </a:tc>
                <a:tc>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a:txBody>
                    <a:bodyPr/>
                    <a:lstStyle/>
                    <a:p>
                      <a:pPr algn="r" fontAlgn="b"/>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 xmlns:a16="http://schemas.microsoft.com/office/drawing/2014/main" val="360760785"/>
                  </a:ext>
                </a:extLst>
              </a:tr>
              <a:tr h="288698">
                <a:tc>
                  <a:txBody>
                    <a:bodyPr/>
                    <a:lstStyle/>
                    <a:p>
                      <a:pPr algn="l" fontAlgn="b"/>
                      <a:r>
                        <a:rPr lang="es-ES" sz="1000" b="1" i="0" u="none" strike="noStrike" dirty="0">
                          <a:solidFill>
                            <a:srgbClr val="564D16"/>
                          </a:solidFill>
                          <a:latin typeface="Roboto"/>
                        </a:rPr>
                        <a:t> </a:t>
                      </a:r>
                    </a:p>
                    <a:p>
                      <a:pPr algn="l" fontAlgn="ctr"/>
                      <a:r>
                        <a:rPr lang="es-ES" sz="1000" b="1" i="0" u="none" strike="noStrike" dirty="0">
                          <a:solidFill>
                            <a:srgbClr val="564D16"/>
                          </a:solidFill>
                          <a:latin typeface="Roboto"/>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F5A904"/>
                    </a:solidFill>
                  </a:tcPr>
                </a:tc>
                <a:tc>
                  <a:txBody>
                    <a:bodyPr/>
                    <a:lstStyle/>
                    <a:p>
                      <a:pPr algn="l" fontAlgn="b"/>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CAMPAÑA</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a:txBody>
                    <a:bodyPr/>
                    <a:lstStyle/>
                    <a:p>
                      <a:pPr algn="ctr" fontAlgn="b"/>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HAS.</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p>
                      <a:pPr algn="ctr" fontAlgn="ctr"/>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PLANTADAS</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5A904"/>
                    </a:solidFill>
                  </a:tcPr>
                </a:tc>
                <a:tc>
                  <a:txBody>
                    <a:bodyPr/>
                    <a:lstStyle/>
                    <a:p>
                      <a:pPr algn="ctr" fontAlgn="b"/>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HAS.</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p>
                      <a:pPr algn="ctr" fontAlgn="ctr"/>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AFECTADAS</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5A904"/>
                    </a:solidFill>
                  </a:tcPr>
                </a:tc>
                <a:tc>
                  <a:txBody>
                    <a:bodyPr/>
                    <a:lstStyle/>
                    <a:p>
                      <a:pPr algn="ctr" fontAlgn="b"/>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 DE</a:t>
                      </a:r>
                      <a:r>
                        <a:rPr lang="es-ES" sz="1000" b="1" i="0" u="none" strike="noStrike" baseline="0" dirty="0" smtClean="0">
                          <a:solidFill>
                            <a:srgbClr val="564D16"/>
                          </a:solidFill>
                          <a:latin typeface="Tahoma" panose="020B0604030504040204" pitchFamily="34" charset="0"/>
                          <a:ea typeface="Tahoma" panose="020B0604030504040204" pitchFamily="34" charset="0"/>
                          <a:cs typeface="Tahoma" panose="020B0604030504040204" pitchFamily="34" charset="0"/>
                        </a:rPr>
                        <a:t> AFECTACION</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gridSpan="2">
                  <a:txBody>
                    <a:bodyPr/>
                    <a:lstStyle/>
                    <a:p>
                      <a:pPr algn="ctr" fontAlgn="b"/>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HAS.</a:t>
                      </a:r>
                      <a:r>
                        <a:rPr lang="es-ES" sz="1000" b="1" i="0" u="none" strike="noStrike" baseline="0" dirty="0" smtClean="0">
                          <a:solidFill>
                            <a:srgbClr val="564D16"/>
                          </a:solidFill>
                          <a:latin typeface="Tahoma" panose="020B0604030504040204" pitchFamily="34" charset="0"/>
                          <a:ea typeface="Tahoma" panose="020B0604030504040204" pitchFamily="34" charset="0"/>
                          <a:cs typeface="Tahoma" panose="020B0604030504040204" pitchFamily="34" charset="0"/>
                        </a:rPr>
                        <a:t> AL 100%</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hMerge="1">
                  <a:txBody>
                    <a:bodyPr/>
                    <a:lstStyle/>
                    <a:p>
                      <a:endParaRPr lang="es-E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 DE SINIESTROS</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gridSpan="3">
                  <a:txBody>
                    <a:bodyPr/>
                    <a:lstStyle/>
                    <a:p>
                      <a:pPr algn="ctr" fontAlgn="b"/>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GRADO</a:t>
                      </a:r>
                      <a:r>
                        <a:rPr lang="es-ES" sz="1000" b="1" i="0" u="none" strike="noStrike" baseline="0" dirty="0" smtClean="0">
                          <a:solidFill>
                            <a:srgbClr val="564D16"/>
                          </a:solidFill>
                          <a:latin typeface="Tahoma" panose="020B0604030504040204" pitchFamily="34" charset="0"/>
                          <a:ea typeface="Tahoma" panose="020B0604030504040204" pitchFamily="34" charset="0"/>
                          <a:cs typeface="Tahoma" panose="020B0604030504040204" pitchFamily="34" charset="0"/>
                        </a:rPr>
                        <a:t> DE AFECTACIÓN</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3394406592"/>
                  </a:ext>
                </a:extLst>
              </a:tr>
              <a:tr h="200305">
                <a:tc>
                  <a:txBody>
                    <a:bodyPr/>
                    <a:lstStyle/>
                    <a:p>
                      <a:pPr algn="ctr" fontAlgn="b"/>
                      <a:r>
                        <a:rPr lang="es-ES" sz="1000" b="0" i="0" u="none" strike="noStrike" dirty="0">
                          <a:solidFill>
                            <a:srgbClr val="404040"/>
                          </a:solidFill>
                          <a:latin typeface="Roboto"/>
                        </a:rPr>
                        <a:t>1</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PROM.</a:t>
                      </a:r>
                      <a:r>
                        <a:rPr lang="es-ES" sz="1000" b="0" i="0" u="none" strike="noStrike" baseline="0" dirty="0" smtClean="0">
                          <a:solidFill>
                            <a:srgbClr val="404040"/>
                          </a:solidFill>
                          <a:latin typeface="Tahoma" panose="020B0604030504040204" pitchFamily="34" charset="0"/>
                          <a:ea typeface="Tahoma" panose="020B0604030504040204" pitchFamily="34" charset="0"/>
                          <a:cs typeface="Tahoma" panose="020B0604030504040204" pitchFamily="34" charset="0"/>
                        </a:rPr>
                        <a:t> 1983/1991</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16.251</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2.612</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  16,07</a:t>
                      </a:r>
                      <a:r>
                        <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gridSpan="2">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901</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5,55</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gridSpan="3">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34,51</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327877846"/>
                  </a:ext>
                </a:extLst>
              </a:tr>
              <a:tr h="200305">
                <a:tc>
                  <a:txBody>
                    <a:bodyPr/>
                    <a:lstStyle/>
                    <a:p>
                      <a:pPr algn="ctr" fontAlgn="b"/>
                      <a:r>
                        <a:rPr lang="es-ES" sz="1000" b="0" i="0" u="none" strike="noStrike" dirty="0">
                          <a:solidFill>
                            <a:srgbClr val="404040"/>
                          </a:solidFill>
                          <a:latin typeface="Roboto"/>
                        </a:rPr>
                        <a:t>2</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PROM.</a:t>
                      </a:r>
                      <a:r>
                        <a:rPr lang="es-ES" sz="1000" b="0" i="0" u="none" strike="noStrike" baseline="0" dirty="0" smtClean="0">
                          <a:solidFill>
                            <a:srgbClr val="404040"/>
                          </a:solidFill>
                          <a:latin typeface="Tahoma" panose="020B0604030504040204" pitchFamily="34" charset="0"/>
                          <a:ea typeface="Tahoma" panose="020B0604030504040204" pitchFamily="34" charset="0"/>
                          <a:cs typeface="Tahoma" panose="020B0604030504040204" pitchFamily="34" charset="0"/>
                        </a:rPr>
                        <a:t> 1983/1993</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17.759</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3.391</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19,10</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gridSpan="2">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1.276</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7,18</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gridSpan="3">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37,62</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3078799057"/>
                  </a:ext>
                </a:extLst>
              </a:tr>
              <a:tr h="200305">
                <a:tc>
                  <a:txBody>
                    <a:bodyPr/>
                    <a:lstStyle/>
                    <a:p>
                      <a:pPr algn="ctr" fontAlgn="b"/>
                      <a:r>
                        <a:rPr lang="es-ES" sz="1000" b="0" i="0" u="none" strike="noStrike" dirty="0">
                          <a:solidFill>
                            <a:srgbClr val="404040"/>
                          </a:solidFill>
                          <a:latin typeface="Roboto"/>
                        </a:rPr>
                        <a:t>3</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PROM.</a:t>
                      </a:r>
                      <a:r>
                        <a:rPr lang="es-ES" sz="1000" b="0" i="0" u="none" strike="noStrike" baseline="0" dirty="0" smtClean="0">
                          <a:solidFill>
                            <a:srgbClr val="404040"/>
                          </a:solidFill>
                          <a:latin typeface="Tahoma" panose="020B0604030504040204" pitchFamily="34" charset="0"/>
                          <a:ea typeface="Tahoma" panose="020B0604030504040204" pitchFamily="34" charset="0"/>
                          <a:cs typeface="Tahoma" panose="020B0604030504040204" pitchFamily="34" charset="0"/>
                        </a:rPr>
                        <a:t> 1987/1997</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17.259</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3.768</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21,83</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gridSpan="2">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1.473</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8,54</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gridSpan="3">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39,09</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4288724112"/>
                  </a:ext>
                </a:extLst>
              </a:tr>
              <a:tr h="200305">
                <a:tc>
                  <a:txBody>
                    <a:bodyPr/>
                    <a:lstStyle/>
                    <a:p>
                      <a:pPr algn="ctr" fontAlgn="b"/>
                      <a:r>
                        <a:rPr lang="es-ES" sz="1000" b="0" i="0" u="none" strike="noStrike" dirty="0">
                          <a:solidFill>
                            <a:srgbClr val="404040"/>
                          </a:solidFill>
                          <a:latin typeface="Roboto"/>
                        </a:rPr>
                        <a:t>4</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PROM.</a:t>
                      </a:r>
                      <a:r>
                        <a:rPr lang="es-ES" sz="1000" b="0" i="0" u="none" strike="noStrike" baseline="0" dirty="0" smtClean="0">
                          <a:solidFill>
                            <a:srgbClr val="404040"/>
                          </a:solidFill>
                          <a:latin typeface="Tahoma" panose="020B0604030504040204" pitchFamily="34" charset="0"/>
                          <a:ea typeface="Tahoma" panose="020B0604030504040204" pitchFamily="34" charset="0"/>
                          <a:cs typeface="Tahoma" panose="020B0604030504040204" pitchFamily="34" charset="0"/>
                        </a:rPr>
                        <a:t> 1991/2001</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16.982</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4.415</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26,00</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gridSpan="2">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1.667</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9,82</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gridSpan="3">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37,76</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3948430392"/>
                  </a:ext>
                </a:extLst>
              </a:tr>
              <a:tr h="200305">
                <a:tc>
                  <a:txBody>
                    <a:bodyPr/>
                    <a:lstStyle/>
                    <a:p>
                      <a:pPr algn="ctr" fontAlgn="b"/>
                      <a:r>
                        <a:rPr lang="es-ES" sz="1000" b="0" i="0" u="none" strike="noStrike" dirty="0">
                          <a:solidFill>
                            <a:srgbClr val="404040"/>
                          </a:solidFill>
                          <a:latin typeface="Roboto"/>
                        </a:rPr>
                        <a:t>5</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P. 6 años</a:t>
                      </a:r>
                      <a:r>
                        <a:rPr lang="es-ES" sz="1000" b="0" i="0" u="none" strike="noStrike" baseline="0" dirty="0" smtClean="0">
                          <a:solidFill>
                            <a:srgbClr val="404040"/>
                          </a:solidFill>
                          <a:latin typeface="Tahoma" panose="020B0604030504040204" pitchFamily="34" charset="0"/>
                          <a:ea typeface="Tahoma" panose="020B0604030504040204" pitchFamily="34" charset="0"/>
                          <a:cs typeface="Tahoma" panose="020B0604030504040204" pitchFamily="34" charset="0"/>
                        </a:rPr>
                        <a:t> antes Lucha Antigranizo</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16.739</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5.105</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30,50</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gridSpan="2">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2.088</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12,48</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gridSpan="3">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40,91</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399457989"/>
                  </a:ext>
                </a:extLst>
              </a:tr>
              <a:tr h="200305">
                <a:tc>
                  <a:txBody>
                    <a:bodyPr/>
                    <a:lstStyle/>
                    <a:p>
                      <a:pPr algn="ctr" fontAlgn="b"/>
                      <a:r>
                        <a:rPr lang="es-ES" sz="1000" b="0" i="0" u="none" strike="noStrike" dirty="0">
                          <a:solidFill>
                            <a:srgbClr val="404040"/>
                          </a:solidFill>
                          <a:latin typeface="Roboto"/>
                        </a:rPr>
                        <a:t>6</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P. 22 años</a:t>
                      </a:r>
                      <a:r>
                        <a:rPr lang="es-ES" sz="1000" b="0" i="0" u="none" strike="noStrike" baseline="0" dirty="0" smtClean="0">
                          <a:solidFill>
                            <a:srgbClr val="404040"/>
                          </a:solidFill>
                          <a:latin typeface="Tahoma" panose="020B0604030504040204" pitchFamily="34" charset="0"/>
                          <a:ea typeface="Tahoma" panose="020B0604030504040204" pitchFamily="34" charset="0"/>
                          <a:cs typeface="Tahoma" panose="020B0604030504040204" pitchFamily="34" charset="0"/>
                        </a:rPr>
                        <a:t> con Lucha Antigranizo</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17.010</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4.007</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23,56</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gridSpan="2">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1.180</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6,94</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gridSpan="3">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29,44</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4022700381"/>
                  </a:ext>
                </a:extLst>
              </a:tr>
            </a:tbl>
          </a:graphicData>
        </a:graphic>
      </p:graphicFrame>
      <p:sp>
        <p:nvSpPr>
          <p:cNvPr id="7" name="CuadroTexto 6">
            <a:extLst>
              <a:ext uri="{FF2B5EF4-FFF2-40B4-BE49-F238E27FC236}">
                <a16:creationId xmlns="" xmlns:a16="http://schemas.microsoft.com/office/drawing/2014/main" id="{8F124943-FCDB-4EE3-8BDC-E92E5105FE0F}"/>
              </a:ext>
            </a:extLst>
          </p:cNvPr>
          <p:cNvSpPr txBox="1"/>
          <p:nvPr/>
        </p:nvSpPr>
        <p:spPr>
          <a:xfrm>
            <a:off x="2253341" y="3981158"/>
            <a:ext cx="8913586" cy="646331"/>
          </a:xfrm>
          <a:prstGeom prst="rect">
            <a:avLst/>
          </a:prstGeom>
          <a:noFill/>
        </p:spPr>
        <p:txBody>
          <a:bodyPr wrap="square" rtlCol="0">
            <a:spAutoFit/>
          </a:bodyPr>
          <a:lstStyle/>
          <a:p>
            <a:r>
              <a:rPr lang="es-MX" dirty="0">
                <a:solidFill>
                  <a:srgbClr val="564D16"/>
                </a:solidFill>
                <a:latin typeface="Tahoma" panose="020B0604030504040204" pitchFamily="34" charset="0"/>
                <a:ea typeface="Tahoma" panose="020B0604030504040204" pitchFamily="34" charset="0"/>
                <a:cs typeface="Tahoma" panose="020B0604030504040204" pitchFamily="34" charset="0"/>
              </a:rPr>
              <a:t>La Lucha Antigranizo desde el año 1997/98, logró reducir daños aprox. 44% del 12,48% al 6,94</a:t>
            </a:r>
            <a:r>
              <a:rPr lang="es-MX" dirty="0" smtClean="0">
                <a:solidFill>
                  <a:srgbClr val="564D16"/>
                </a:solidFill>
                <a:latin typeface="Tahoma" panose="020B0604030504040204" pitchFamily="34" charset="0"/>
                <a:ea typeface="Tahoma" panose="020B0604030504040204" pitchFamily="34" charset="0"/>
                <a:cs typeface="Tahoma" panose="020B0604030504040204" pitchFamily="34" charset="0"/>
              </a:rPr>
              <a:t>%.</a:t>
            </a:r>
            <a:endParaRPr lang="es-MX" sz="2400" dirty="0">
              <a:solidFill>
                <a:srgbClr val="564D1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632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224E98F-8163-4F87-A5AE-43E684553449}"/>
              </a:ext>
            </a:extLst>
          </p:cNvPr>
          <p:cNvSpPr txBox="1"/>
          <p:nvPr/>
        </p:nvSpPr>
        <p:spPr>
          <a:xfrm>
            <a:off x="2150064" y="394090"/>
            <a:ext cx="8311243" cy="584775"/>
          </a:xfrm>
          <a:prstGeom prst="rect">
            <a:avLst/>
          </a:prstGeom>
          <a:noFill/>
        </p:spPr>
        <p:txBody>
          <a:bodyPr wrap="square" rtlCol="0">
            <a:spAutoFit/>
          </a:bodyPr>
          <a:lstStyle/>
          <a:p>
            <a:r>
              <a:rPr lang="es-MX" sz="3200" b="1" dirty="0">
                <a:solidFill>
                  <a:srgbClr val="F5A904"/>
                </a:solidFill>
                <a:latin typeface="Tahoma" panose="020B0604030504040204" pitchFamily="34" charset="0"/>
                <a:ea typeface="Tahoma" panose="020B0604030504040204" pitchFamily="34" charset="0"/>
                <a:cs typeface="Tahoma" panose="020B0604030504040204" pitchFamily="34" charset="0"/>
              </a:rPr>
              <a:t>Estadística de Siniestralidad en </a:t>
            </a:r>
            <a:r>
              <a:rPr lang="es-MX" sz="3200" b="1" dirty="0" smtClean="0">
                <a:solidFill>
                  <a:srgbClr val="F5A904"/>
                </a:solidFill>
                <a:latin typeface="Tahoma" panose="020B0604030504040204" pitchFamily="34" charset="0"/>
                <a:ea typeface="Tahoma" panose="020B0604030504040204" pitchFamily="34" charset="0"/>
                <a:cs typeface="Tahoma" panose="020B0604030504040204" pitchFamily="34" charset="0"/>
              </a:rPr>
              <a:t>Salta</a:t>
            </a:r>
            <a:endParaRPr lang="es-ES" sz="3200" b="1" dirty="0">
              <a:solidFill>
                <a:srgbClr val="F5A904"/>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99224672"/>
              </p:ext>
            </p:extLst>
          </p:nvPr>
        </p:nvGraphicFramePr>
        <p:xfrm>
          <a:off x="2253341" y="1172483"/>
          <a:ext cx="8270403" cy="2364900"/>
        </p:xfrm>
        <a:graphic>
          <a:graphicData uri="http://schemas.openxmlformats.org/drawingml/2006/table">
            <a:tbl>
              <a:tblPr/>
              <a:tblGrid>
                <a:gridCol w="318904">
                  <a:extLst>
                    <a:ext uri="{9D8B030D-6E8A-4147-A177-3AD203B41FA5}">
                      <a16:colId xmlns="" xmlns:a16="http://schemas.microsoft.com/office/drawing/2014/main" val="3942791350"/>
                    </a:ext>
                  </a:extLst>
                </a:gridCol>
                <a:gridCol w="2032412">
                  <a:extLst>
                    <a:ext uri="{9D8B030D-6E8A-4147-A177-3AD203B41FA5}">
                      <a16:colId xmlns="" xmlns:a16="http://schemas.microsoft.com/office/drawing/2014/main" val="1739242523"/>
                    </a:ext>
                  </a:extLst>
                </a:gridCol>
                <a:gridCol w="947057">
                  <a:extLst>
                    <a:ext uri="{9D8B030D-6E8A-4147-A177-3AD203B41FA5}">
                      <a16:colId xmlns="" xmlns:a16="http://schemas.microsoft.com/office/drawing/2014/main" val="3864412777"/>
                    </a:ext>
                  </a:extLst>
                </a:gridCol>
                <a:gridCol w="1001486">
                  <a:extLst>
                    <a:ext uri="{9D8B030D-6E8A-4147-A177-3AD203B41FA5}">
                      <a16:colId xmlns="" xmlns:a16="http://schemas.microsoft.com/office/drawing/2014/main" val="105997626"/>
                    </a:ext>
                  </a:extLst>
                </a:gridCol>
                <a:gridCol w="913465">
                  <a:extLst>
                    <a:ext uri="{9D8B030D-6E8A-4147-A177-3AD203B41FA5}">
                      <a16:colId xmlns="" xmlns:a16="http://schemas.microsoft.com/office/drawing/2014/main" val="3279803898"/>
                    </a:ext>
                  </a:extLst>
                </a:gridCol>
                <a:gridCol w="493584">
                  <a:extLst>
                    <a:ext uri="{9D8B030D-6E8A-4147-A177-3AD203B41FA5}">
                      <a16:colId xmlns="" xmlns:a16="http://schemas.microsoft.com/office/drawing/2014/main" val="319106662"/>
                    </a:ext>
                  </a:extLst>
                </a:gridCol>
                <a:gridCol w="185204">
                  <a:extLst>
                    <a:ext uri="{9D8B030D-6E8A-4147-A177-3AD203B41FA5}">
                      <a16:colId xmlns="" xmlns:a16="http://schemas.microsoft.com/office/drawing/2014/main" val="2331755080"/>
                    </a:ext>
                  </a:extLst>
                </a:gridCol>
                <a:gridCol w="835862">
                  <a:extLst>
                    <a:ext uri="{9D8B030D-6E8A-4147-A177-3AD203B41FA5}">
                      <a16:colId xmlns="" xmlns:a16="http://schemas.microsoft.com/office/drawing/2014/main" val="2562730624"/>
                    </a:ext>
                  </a:extLst>
                </a:gridCol>
                <a:gridCol w="475328">
                  <a:extLst>
                    <a:ext uri="{9D8B030D-6E8A-4147-A177-3AD203B41FA5}">
                      <a16:colId xmlns="" xmlns:a16="http://schemas.microsoft.com/office/drawing/2014/main" val="2033931312"/>
                    </a:ext>
                  </a:extLst>
                </a:gridCol>
                <a:gridCol w="576478">
                  <a:extLst>
                    <a:ext uri="{9D8B030D-6E8A-4147-A177-3AD203B41FA5}">
                      <a16:colId xmlns="" xmlns:a16="http://schemas.microsoft.com/office/drawing/2014/main" val="3901068421"/>
                    </a:ext>
                  </a:extLst>
                </a:gridCol>
                <a:gridCol w="490623">
                  <a:extLst>
                    <a:ext uri="{9D8B030D-6E8A-4147-A177-3AD203B41FA5}">
                      <a16:colId xmlns="" xmlns:a16="http://schemas.microsoft.com/office/drawing/2014/main" val="2583781898"/>
                    </a:ext>
                  </a:extLst>
                </a:gridCol>
              </a:tblGrid>
              <a:tr h="279053">
                <a:tc gridSpan="11">
                  <a:txBody>
                    <a:bodyPr/>
                    <a:lstStyle/>
                    <a:p>
                      <a:pPr algn="l" fontAlgn="b"/>
                      <a:r>
                        <a:rPr lang="es-MX"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ESTADISTICA DE SINIESTROS DE GRANIZO</a:t>
                      </a:r>
                      <a:r>
                        <a:rPr lang="es-MX" sz="1000" b="1" i="0" u="none" strike="noStrike" baseline="0" dirty="0" smtClean="0">
                          <a:solidFill>
                            <a:srgbClr val="564D16"/>
                          </a:solidFill>
                          <a:latin typeface="Tahoma" panose="020B0604030504040204" pitchFamily="34" charset="0"/>
                          <a:ea typeface="Tahoma" panose="020B0604030504040204" pitchFamily="34" charset="0"/>
                          <a:cs typeface="Tahoma" panose="020B0604030504040204" pitchFamily="34" charset="0"/>
                        </a:rPr>
                        <a:t> PROVINCIA DE SALTA aproximada</a:t>
                      </a:r>
                      <a:endParaRPr lang="es-ES" sz="1000" b="0"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solidFill>
                      <a:srgbClr val="FFFFFF"/>
                    </a:solidFill>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endParaRPr lang="es-AR"/>
                    </a:p>
                  </a:txBody>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s-ES" sz="8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pPr algn="r" fontAlgn="b"/>
                      <a:endParaRPr lang="es-ES" sz="8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 xmlns:a16="http://schemas.microsoft.com/office/drawing/2014/main" val="2722943645"/>
                  </a:ext>
                </a:extLst>
              </a:tr>
              <a:tr h="579217">
                <a:tc gridSpan="3">
                  <a:txBody>
                    <a:bodyPr/>
                    <a:lstStyle/>
                    <a:p>
                      <a:pPr algn="l" fontAlgn="b"/>
                      <a:endParaRPr lang="es-MX"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a:txBody>
                    <a:bodyPr/>
                    <a:lstStyle/>
                    <a:p>
                      <a:pPr algn="l" fontAlgn="b"/>
                      <a:r>
                        <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gridSpan="2">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hMerge="1">
                  <a:txBody>
                    <a:bodyPr/>
                    <a:lstStyle/>
                    <a:p>
                      <a:endParaRPr lang="es-AR"/>
                    </a:p>
                  </a:txBody>
                  <a:tcPr/>
                </a:tc>
                <a:tc>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c>
                  <a:txBody>
                    <a:bodyPr/>
                    <a:lstStyle/>
                    <a:p>
                      <a:pPr algn="r" fontAlgn="b"/>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 xmlns:a16="http://schemas.microsoft.com/office/drawing/2014/main" val="360760785"/>
                  </a:ext>
                </a:extLst>
              </a:tr>
              <a:tr h="288698">
                <a:tc>
                  <a:txBody>
                    <a:bodyPr/>
                    <a:lstStyle/>
                    <a:p>
                      <a:pPr algn="l" fontAlgn="b"/>
                      <a:r>
                        <a:rPr lang="es-ES" sz="1000" b="1" i="0" u="none" strike="noStrike" dirty="0">
                          <a:solidFill>
                            <a:srgbClr val="564D16"/>
                          </a:solidFill>
                          <a:latin typeface="Roboto"/>
                        </a:rPr>
                        <a:t> </a:t>
                      </a:r>
                    </a:p>
                    <a:p>
                      <a:pPr algn="l" fontAlgn="ctr"/>
                      <a:r>
                        <a:rPr lang="es-ES" sz="1000" b="1" i="0" u="none" strike="noStrike" dirty="0">
                          <a:solidFill>
                            <a:srgbClr val="564D16"/>
                          </a:solidFill>
                          <a:latin typeface="Roboto"/>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F5A904"/>
                    </a:solidFill>
                  </a:tcPr>
                </a:tc>
                <a:tc>
                  <a:txBody>
                    <a:bodyPr/>
                    <a:lstStyle/>
                    <a:p>
                      <a:pPr algn="l" fontAlgn="b"/>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CAMPAÑA</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a:txBody>
                    <a:bodyPr/>
                    <a:lstStyle/>
                    <a:p>
                      <a:pPr algn="ctr" fontAlgn="b"/>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HAS.</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p>
                      <a:pPr algn="ctr" fontAlgn="ctr"/>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PLANTADAS</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5A904"/>
                    </a:solidFill>
                  </a:tcPr>
                </a:tc>
                <a:tc>
                  <a:txBody>
                    <a:bodyPr/>
                    <a:lstStyle/>
                    <a:p>
                      <a:pPr algn="ctr" fontAlgn="b"/>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HAS.</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p>
                      <a:pPr algn="ctr" fontAlgn="ctr"/>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AFECTADAS</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5A904"/>
                    </a:solidFill>
                  </a:tcPr>
                </a:tc>
                <a:tc>
                  <a:txBody>
                    <a:bodyPr/>
                    <a:lstStyle/>
                    <a:p>
                      <a:pPr algn="ctr" fontAlgn="b"/>
                      <a:r>
                        <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rPr>
                        <a:t> </a:t>
                      </a:r>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 DE</a:t>
                      </a:r>
                      <a:r>
                        <a:rPr lang="es-ES" sz="1000" b="1" i="0" u="none" strike="noStrike" baseline="0" dirty="0" smtClean="0">
                          <a:solidFill>
                            <a:srgbClr val="564D16"/>
                          </a:solidFill>
                          <a:latin typeface="Tahoma" panose="020B0604030504040204" pitchFamily="34" charset="0"/>
                          <a:ea typeface="Tahoma" panose="020B0604030504040204" pitchFamily="34" charset="0"/>
                          <a:cs typeface="Tahoma" panose="020B0604030504040204" pitchFamily="34" charset="0"/>
                        </a:rPr>
                        <a:t> AFECTACION</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gridSpan="2">
                  <a:txBody>
                    <a:bodyPr/>
                    <a:lstStyle/>
                    <a:p>
                      <a:pPr algn="ctr" fontAlgn="b"/>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HAS.</a:t>
                      </a:r>
                      <a:r>
                        <a:rPr lang="es-ES" sz="1000" b="1" i="0" u="none" strike="noStrike" baseline="0" dirty="0" smtClean="0">
                          <a:solidFill>
                            <a:srgbClr val="564D16"/>
                          </a:solidFill>
                          <a:latin typeface="Tahoma" panose="020B0604030504040204" pitchFamily="34" charset="0"/>
                          <a:ea typeface="Tahoma" panose="020B0604030504040204" pitchFamily="34" charset="0"/>
                          <a:cs typeface="Tahoma" panose="020B0604030504040204" pitchFamily="34" charset="0"/>
                        </a:rPr>
                        <a:t> AL 100%</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hMerge="1">
                  <a:txBody>
                    <a:bodyPr/>
                    <a:lstStyle/>
                    <a:p>
                      <a:endParaRPr lang="es-E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 DE SINIESTROS</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gridSpan="3">
                  <a:txBody>
                    <a:bodyPr/>
                    <a:lstStyle/>
                    <a:p>
                      <a:pPr algn="ctr" fontAlgn="b"/>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GRADO</a:t>
                      </a:r>
                      <a:r>
                        <a:rPr lang="es-ES" sz="1000" b="1" i="0" u="none" strike="noStrike" baseline="0" dirty="0" smtClean="0">
                          <a:solidFill>
                            <a:srgbClr val="564D16"/>
                          </a:solidFill>
                          <a:latin typeface="Tahoma" panose="020B0604030504040204" pitchFamily="34" charset="0"/>
                          <a:ea typeface="Tahoma" panose="020B0604030504040204" pitchFamily="34" charset="0"/>
                          <a:cs typeface="Tahoma" panose="020B0604030504040204" pitchFamily="34" charset="0"/>
                        </a:rPr>
                        <a:t> DE AFECTACIÓN</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3394406592"/>
                  </a:ext>
                </a:extLst>
              </a:tr>
              <a:tr h="200305">
                <a:tc>
                  <a:txBody>
                    <a:bodyPr/>
                    <a:lstStyle/>
                    <a:p>
                      <a:pPr algn="ctr" fontAlgn="b"/>
                      <a:r>
                        <a:rPr lang="es-ES" sz="1000" b="0" i="0" u="none" strike="noStrike" dirty="0">
                          <a:solidFill>
                            <a:srgbClr val="404040"/>
                          </a:solidFill>
                          <a:latin typeface="Roboto"/>
                        </a:rPr>
                        <a:t>1</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PROM.</a:t>
                      </a:r>
                      <a:r>
                        <a:rPr lang="es-ES" sz="1000" b="0" i="0" u="none" strike="noStrike" baseline="0" dirty="0" smtClean="0">
                          <a:solidFill>
                            <a:srgbClr val="404040"/>
                          </a:solidFill>
                          <a:latin typeface="Tahoma" panose="020B0604030504040204" pitchFamily="34" charset="0"/>
                          <a:ea typeface="Tahoma" panose="020B0604030504040204" pitchFamily="34" charset="0"/>
                          <a:cs typeface="Tahoma" panose="020B0604030504040204" pitchFamily="34" charset="0"/>
                        </a:rPr>
                        <a:t> 1983/1991</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16.062</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3.452</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21,49</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gridSpan="2">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976</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6,08</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gridSpan="3">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28,28</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327877846"/>
                  </a:ext>
                </a:extLst>
              </a:tr>
              <a:tr h="200305">
                <a:tc>
                  <a:txBody>
                    <a:bodyPr/>
                    <a:lstStyle/>
                    <a:p>
                      <a:pPr algn="ctr" fontAlgn="b"/>
                      <a:r>
                        <a:rPr lang="es-ES" sz="1000" b="0" i="0" u="none" strike="noStrike" dirty="0">
                          <a:solidFill>
                            <a:srgbClr val="404040"/>
                          </a:solidFill>
                          <a:latin typeface="Roboto"/>
                        </a:rPr>
                        <a:t>2</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PROM.</a:t>
                      </a:r>
                      <a:r>
                        <a:rPr lang="es-ES" sz="1000" b="0" i="0" u="none" strike="noStrike" baseline="0" dirty="0" smtClean="0">
                          <a:solidFill>
                            <a:srgbClr val="404040"/>
                          </a:solidFill>
                          <a:latin typeface="Tahoma" panose="020B0604030504040204" pitchFamily="34" charset="0"/>
                          <a:ea typeface="Tahoma" panose="020B0604030504040204" pitchFamily="34" charset="0"/>
                          <a:cs typeface="Tahoma" panose="020B0604030504040204" pitchFamily="34" charset="0"/>
                        </a:rPr>
                        <a:t> 1983/1993</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16.721</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3.631</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21,72</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gridSpan="2">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1.022</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6,11</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gridSpan="3">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28,15</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3078799057"/>
                  </a:ext>
                </a:extLst>
              </a:tr>
              <a:tr h="200305">
                <a:tc>
                  <a:txBody>
                    <a:bodyPr/>
                    <a:lstStyle/>
                    <a:p>
                      <a:pPr algn="ctr" fontAlgn="b"/>
                      <a:r>
                        <a:rPr lang="es-ES" sz="1000" b="0" i="0" u="none" strike="noStrike" dirty="0">
                          <a:solidFill>
                            <a:srgbClr val="404040"/>
                          </a:solidFill>
                          <a:latin typeface="Roboto"/>
                        </a:rPr>
                        <a:t>3</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PROM.</a:t>
                      </a:r>
                      <a:r>
                        <a:rPr lang="es-ES" sz="1000" b="0" i="0" u="none" strike="noStrike" baseline="0" dirty="0" smtClean="0">
                          <a:solidFill>
                            <a:srgbClr val="404040"/>
                          </a:solidFill>
                          <a:latin typeface="Tahoma" panose="020B0604030504040204" pitchFamily="34" charset="0"/>
                          <a:ea typeface="Tahoma" panose="020B0604030504040204" pitchFamily="34" charset="0"/>
                          <a:cs typeface="Tahoma" panose="020B0604030504040204" pitchFamily="34" charset="0"/>
                        </a:rPr>
                        <a:t> 1987/1997</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15.369</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3.838</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24,97</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gridSpan="2">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1.034</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6,73</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gridSpan="3">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26,95</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4288724112"/>
                  </a:ext>
                </a:extLst>
              </a:tr>
              <a:tr h="200305">
                <a:tc>
                  <a:txBody>
                    <a:bodyPr/>
                    <a:lstStyle/>
                    <a:p>
                      <a:pPr algn="ctr" fontAlgn="b"/>
                      <a:r>
                        <a:rPr lang="es-ES" sz="1000" b="0" i="0" u="none" strike="noStrike" dirty="0">
                          <a:solidFill>
                            <a:srgbClr val="404040"/>
                          </a:solidFill>
                          <a:latin typeface="Roboto"/>
                        </a:rPr>
                        <a:t>4</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PROM.</a:t>
                      </a:r>
                      <a:r>
                        <a:rPr lang="es-ES" sz="1000" b="0" i="0" u="none" strike="noStrike" baseline="0" dirty="0" smtClean="0">
                          <a:solidFill>
                            <a:srgbClr val="404040"/>
                          </a:solidFill>
                          <a:latin typeface="Tahoma" panose="020B0604030504040204" pitchFamily="34" charset="0"/>
                          <a:ea typeface="Tahoma" panose="020B0604030504040204" pitchFamily="34" charset="0"/>
                          <a:cs typeface="Tahoma" panose="020B0604030504040204" pitchFamily="34" charset="0"/>
                        </a:rPr>
                        <a:t> 1991/2001</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15.397</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5.18</a:t>
                      </a:r>
                      <a:r>
                        <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rPr>
                        <a:t>9</a:t>
                      </a:r>
                      <a:endPar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33,70</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gridSpan="2">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1.387</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9,01</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gridSpan="3">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26,72</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3948430392"/>
                  </a:ext>
                </a:extLst>
              </a:tr>
              <a:tr h="200305">
                <a:tc>
                  <a:txBody>
                    <a:bodyPr/>
                    <a:lstStyle/>
                    <a:p>
                      <a:pPr algn="ctr" fontAlgn="b"/>
                      <a:r>
                        <a:rPr lang="es-ES" sz="1000" b="0" i="0" u="none" strike="noStrike" dirty="0">
                          <a:solidFill>
                            <a:srgbClr val="404040"/>
                          </a:solidFill>
                          <a:latin typeface="Roboto"/>
                        </a:rPr>
                        <a:t>5</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l"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P. 6 años</a:t>
                      </a:r>
                      <a:r>
                        <a:rPr lang="es-ES" sz="1000" b="0" i="0" u="none" strike="noStrike" baseline="0" dirty="0" smtClean="0">
                          <a:solidFill>
                            <a:srgbClr val="404040"/>
                          </a:solidFill>
                          <a:latin typeface="Tahoma" panose="020B0604030504040204" pitchFamily="34" charset="0"/>
                          <a:ea typeface="Tahoma" panose="020B0604030504040204" pitchFamily="34" charset="0"/>
                          <a:cs typeface="Tahoma" panose="020B0604030504040204" pitchFamily="34" charset="0"/>
                        </a:rPr>
                        <a:t> antes Lucha Antigranizo</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15.661</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4.431</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28,29</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gridSpan="2">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1.183</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7,55</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gridSpan="3">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26,69</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399457989"/>
                  </a:ext>
                </a:extLst>
              </a:tr>
              <a:tr h="200305">
                <a:tc>
                  <a:txBody>
                    <a:bodyPr/>
                    <a:lstStyle/>
                    <a:p>
                      <a:pPr algn="ctr" fontAlgn="b"/>
                      <a:r>
                        <a:rPr lang="es-ES" sz="1000" b="0" i="0" u="none" strike="noStrike" dirty="0">
                          <a:solidFill>
                            <a:srgbClr val="404040"/>
                          </a:solidFill>
                          <a:latin typeface="Roboto"/>
                        </a:rPr>
                        <a:t>6</a:t>
                      </a: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P. 22 años</a:t>
                      </a:r>
                      <a:r>
                        <a:rPr lang="es-ES" sz="1000" b="0" i="0" u="none" strike="noStrike" baseline="0" dirty="0" smtClean="0">
                          <a:solidFill>
                            <a:srgbClr val="404040"/>
                          </a:solidFill>
                          <a:latin typeface="Tahoma" panose="020B0604030504040204" pitchFamily="34" charset="0"/>
                          <a:ea typeface="Tahoma" panose="020B0604030504040204" pitchFamily="34" charset="0"/>
                          <a:cs typeface="Tahoma" panose="020B0604030504040204" pitchFamily="34" charset="0"/>
                        </a:rPr>
                        <a:t> con Lucha Antigranizo</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18.559</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5.850</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31,52</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gridSpan="2">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2.220</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11,96</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gridSpan="3">
                  <a:txBody>
                    <a:bodyPr/>
                    <a:lstStyle/>
                    <a:p>
                      <a:pPr algn="ctr" fontAlgn="b"/>
                      <a:r>
                        <a:rPr lang="es-ES" sz="1000" b="0"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37,94</a:t>
                      </a: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hMerge="1">
                  <a:txBody>
                    <a:bodyPr/>
                    <a:lstStyle/>
                    <a:p>
                      <a:pPr algn="l" fontAlgn="b"/>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4022700381"/>
                  </a:ext>
                </a:extLst>
              </a:tr>
            </a:tbl>
          </a:graphicData>
        </a:graphic>
      </p:graphicFrame>
      <p:sp>
        <p:nvSpPr>
          <p:cNvPr id="7" name="CuadroTexto 6">
            <a:extLst>
              <a:ext uri="{FF2B5EF4-FFF2-40B4-BE49-F238E27FC236}">
                <a16:creationId xmlns="" xmlns:a16="http://schemas.microsoft.com/office/drawing/2014/main" id="{8F124943-FCDB-4EE3-8BDC-E92E5105FE0F}"/>
              </a:ext>
            </a:extLst>
          </p:cNvPr>
          <p:cNvSpPr txBox="1"/>
          <p:nvPr/>
        </p:nvSpPr>
        <p:spPr>
          <a:xfrm>
            <a:off x="2253341" y="3981158"/>
            <a:ext cx="8913586" cy="369332"/>
          </a:xfrm>
          <a:prstGeom prst="rect">
            <a:avLst/>
          </a:prstGeom>
          <a:noFill/>
        </p:spPr>
        <p:txBody>
          <a:bodyPr wrap="square" rtlCol="0">
            <a:spAutoFit/>
          </a:bodyPr>
          <a:lstStyle/>
          <a:p>
            <a:r>
              <a:rPr lang="es-MX" dirty="0">
                <a:solidFill>
                  <a:srgbClr val="564D16"/>
                </a:solidFill>
                <a:latin typeface="Tahoma" panose="020B0604030504040204" pitchFamily="34" charset="0"/>
                <a:ea typeface="Tahoma" panose="020B0604030504040204" pitchFamily="34" charset="0"/>
                <a:cs typeface="Tahoma" panose="020B0604030504040204" pitchFamily="34" charset="0"/>
              </a:rPr>
              <a:t>En el </a:t>
            </a:r>
            <a:r>
              <a:rPr lang="es-MX" dirty="0" smtClean="0">
                <a:solidFill>
                  <a:srgbClr val="564D16"/>
                </a:solidFill>
                <a:latin typeface="Tahoma" panose="020B0604030504040204" pitchFamily="34" charset="0"/>
                <a:ea typeface="Tahoma" panose="020B0604030504040204" pitchFamily="34" charset="0"/>
                <a:cs typeface="Tahoma" panose="020B0604030504040204" pitchFamily="34" charset="0"/>
              </a:rPr>
              <a:t>mismo período, </a:t>
            </a:r>
            <a:r>
              <a:rPr lang="es-MX" dirty="0">
                <a:solidFill>
                  <a:srgbClr val="564D16"/>
                </a:solidFill>
                <a:latin typeface="Tahoma" panose="020B0604030504040204" pitchFamily="34" charset="0"/>
                <a:ea typeface="Tahoma" panose="020B0604030504040204" pitchFamily="34" charset="0"/>
                <a:cs typeface="Tahoma" panose="020B0604030504040204" pitchFamily="34" charset="0"/>
              </a:rPr>
              <a:t>en </a:t>
            </a:r>
            <a:r>
              <a:rPr lang="es-MX" dirty="0" smtClean="0">
                <a:solidFill>
                  <a:srgbClr val="564D16"/>
                </a:solidFill>
                <a:latin typeface="Tahoma" panose="020B0604030504040204" pitchFamily="34" charset="0"/>
                <a:ea typeface="Tahoma" panose="020B0604030504040204" pitchFamily="34" charset="0"/>
                <a:cs typeface="Tahoma" panose="020B0604030504040204" pitchFamily="34" charset="0"/>
              </a:rPr>
              <a:t>Salta, </a:t>
            </a:r>
            <a:r>
              <a:rPr lang="es-MX" dirty="0">
                <a:solidFill>
                  <a:srgbClr val="564D16"/>
                </a:solidFill>
                <a:latin typeface="Tahoma" panose="020B0604030504040204" pitchFamily="34" charset="0"/>
                <a:ea typeface="Tahoma" panose="020B0604030504040204" pitchFamily="34" charset="0"/>
                <a:cs typeface="Tahoma" panose="020B0604030504040204" pitchFamily="34" charset="0"/>
              </a:rPr>
              <a:t>se incrementó un </a:t>
            </a:r>
            <a:r>
              <a:rPr lang="es-MX" dirty="0" smtClean="0">
                <a:solidFill>
                  <a:srgbClr val="564D16"/>
                </a:solidFill>
                <a:latin typeface="Tahoma" panose="020B0604030504040204" pitchFamily="34" charset="0"/>
                <a:ea typeface="Tahoma" panose="020B0604030504040204" pitchFamily="34" charset="0"/>
                <a:cs typeface="Tahoma" panose="020B0604030504040204" pitchFamily="34" charset="0"/>
              </a:rPr>
              <a:t>58</a:t>
            </a:r>
            <a:r>
              <a:rPr lang="es-MX" dirty="0">
                <a:solidFill>
                  <a:srgbClr val="564D16"/>
                </a:solidFill>
                <a:latin typeface="Tahoma" panose="020B0604030504040204" pitchFamily="34" charset="0"/>
                <a:ea typeface="Tahoma" panose="020B0604030504040204" pitchFamily="34" charset="0"/>
                <a:cs typeface="Tahoma" panose="020B0604030504040204" pitchFamily="34" charset="0"/>
              </a:rPr>
              <a:t>% del 7,55% creció al </a:t>
            </a:r>
            <a:r>
              <a:rPr lang="es-MX" dirty="0" smtClean="0">
                <a:solidFill>
                  <a:srgbClr val="564D16"/>
                </a:solidFill>
                <a:latin typeface="Tahoma" panose="020B0604030504040204" pitchFamily="34" charset="0"/>
                <a:ea typeface="Tahoma" panose="020B0604030504040204" pitchFamily="34" charset="0"/>
                <a:cs typeface="Tahoma" panose="020B0604030504040204" pitchFamily="34" charset="0"/>
              </a:rPr>
              <a:t>11.96%.</a:t>
            </a:r>
            <a:endParaRPr lang="es-MX" dirty="0">
              <a:solidFill>
                <a:srgbClr val="564D1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067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224E98F-8163-4F87-A5AE-43E684553449}"/>
              </a:ext>
            </a:extLst>
          </p:cNvPr>
          <p:cNvSpPr txBox="1"/>
          <p:nvPr/>
        </p:nvSpPr>
        <p:spPr>
          <a:xfrm>
            <a:off x="1673124" y="574564"/>
            <a:ext cx="8311243" cy="584775"/>
          </a:xfrm>
          <a:prstGeom prst="rect">
            <a:avLst/>
          </a:prstGeom>
          <a:noFill/>
        </p:spPr>
        <p:txBody>
          <a:bodyPr wrap="square" rtlCol="0">
            <a:spAutoFit/>
          </a:bodyPr>
          <a:lstStyle/>
          <a:p>
            <a:r>
              <a:rPr lang="es-MX" sz="3200" b="1" dirty="0">
                <a:solidFill>
                  <a:srgbClr val="F5A904"/>
                </a:solidFill>
                <a:latin typeface="Tahoma" panose="020B0604030504040204" pitchFamily="34" charset="0"/>
                <a:ea typeface="Tahoma" panose="020B0604030504040204" pitchFamily="34" charset="0"/>
                <a:cs typeface="Tahoma" panose="020B0604030504040204" pitchFamily="34" charset="0"/>
              </a:rPr>
              <a:t>Riesgo de Trabajo</a:t>
            </a:r>
          </a:p>
        </p:txBody>
      </p:sp>
      <p:pic>
        <p:nvPicPr>
          <p:cNvPr id="3" name="Imagen 2">
            <a:extLst>
              <a:ext uri="{FF2B5EF4-FFF2-40B4-BE49-F238E27FC236}">
                <a16:creationId xmlns="" xmlns:a16="http://schemas.microsoft.com/office/drawing/2014/main" id="{573487B6-7C39-4887-ACAF-AAF46DC0BA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547"/>
          <a:stretch/>
        </p:blipFill>
        <p:spPr>
          <a:xfrm>
            <a:off x="6148137" y="1515979"/>
            <a:ext cx="5378514" cy="3958390"/>
          </a:xfrm>
          <a:prstGeom prst="rect">
            <a:avLst/>
          </a:prstGeom>
        </p:spPr>
      </p:pic>
      <p:sp>
        <p:nvSpPr>
          <p:cNvPr id="4" name="CuadroTexto 3">
            <a:extLst>
              <a:ext uri="{FF2B5EF4-FFF2-40B4-BE49-F238E27FC236}">
                <a16:creationId xmlns="" xmlns:a16="http://schemas.microsoft.com/office/drawing/2014/main" id="{8F124943-FCDB-4EE3-8BDC-E92E5105FE0F}"/>
              </a:ext>
            </a:extLst>
          </p:cNvPr>
          <p:cNvSpPr txBox="1"/>
          <p:nvPr/>
        </p:nvSpPr>
        <p:spPr>
          <a:xfrm>
            <a:off x="1673124" y="1366845"/>
            <a:ext cx="4475014" cy="4247317"/>
          </a:xfrm>
          <a:prstGeom prst="rect">
            <a:avLst/>
          </a:prstGeom>
          <a:noFill/>
        </p:spPr>
        <p:txBody>
          <a:bodyPr wrap="square" rtlCol="0">
            <a:spAutoFit/>
          </a:bodyPr>
          <a:lstStyle/>
          <a:p>
            <a:pPr>
              <a:lnSpc>
                <a:spcPct val="150000"/>
              </a:lnSpc>
            </a:pPr>
            <a:r>
              <a:rPr lang="es-MX" dirty="0">
                <a:solidFill>
                  <a:srgbClr val="564D16"/>
                </a:solidFill>
                <a:latin typeface="Tahoma" panose="020B0604030504040204" pitchFamily="34" charset="0"/>
                <a:ea typeface="Tahoma" panose="020B0604030504040204" pitchFamily="34" charset="0"/>
                <a:cs typeface="Tahoma" panose="020B0604030504040204" pitchFamily="34" charset="0"/>
              </a:rPr>
              <a:t>El Promedio de Alícuota para Agricultura es del 7,8%. </a:t>
            </a:r>
          </a:p>
          <a:p>
            <a:pPr>
              <a:lnSpc>
                <a:spcPct val="150000"/>
              </a:lnSpc>
            </a:pPr>
            <a:r>
              <a:rPr lang="es-MX" dirty="0" smtClean="0">
                <a:solidFill>
                  <a:srgbClr val="564D16"/>
                </a:solidFill>
                <a:latin typeface="Tahoma" panose="020B0604030504040204" pitchFamily="34" charset="0"/>
                <a:ea typeface="Tahoma" panose="020B0604030504040204" pitchFamily="34" charset="0"/>
                <a:cs typeface="Tahoma" panose="020B0604030504040204" pitchFamily="34" charset="0"/>
              </a:rPr>
              <a:t>Nuestra </a:t>
            </a:r>
            <a:r>
              <a:rPr lang="es-MX" dirty="0">
                <a:solidFill>
                  <a:srgbClr val="564D16"/>
                </a:solidFill>
                <a:latin typeface="Tahoma" panose="020B0604030504040204" pitchFamily="34" charset="0"/>
                <a:ea typeface="Tahoma" panose="020B0604030504040204" pitchFamily="34" charset="0"/>
                <a:cs typeface="Tahoma" panose="020B0604030504040204" pitchFamily="34" charset="0"/>
              </a:rPr>
              <a:t>aseguradora cobra el 4,7% (promedio) para la cobertura de la actividad agrícola.  </a:t>
            </a:r>
            <a:endParaRPr lang="es-MX" dirty="0" smtClean="0">
              <a:solidFill>
                <a:srgbClr val="564D16"/>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s-MX" b="1" dirty="0" smtClean="0">
                <a:solidFill>
                  <a:srgbClr val="564D16"/>
                </a:solidFill>
                <a:latin typeface="Tahoma" panose="020B0604030504040204" pitchFamily="34" charset="0"/>
                <a:ea typeface="Tahoma" panose="020B0604030504040204" pitchFamily="34" charset="0"/>
                <a:cs typeface="Tahoma" panose="020B0604030504040204" pitchFamily="34" charset="0"/>
              </a:rPr>
              <a:t>Pago </a:t>
            </a:r>
            <a:r>
              <a:rPr lang="es-MX" b="1" dirty="0">
                <a:solidFill>
                  <a:srgbClr val="564D16"/>
                </a:solidFill>
                <a:latin typeface="Tahoma" panose="020B0604030504040204" pitchFamily="34" charset="0"/>
                <a:ea typeface="Tahoma" panose="020B0604030504040204" pitchFamily="34" charset="0"/>
                <a:cs typeface="Tahoma" panose="020B0604030504040204" pitchFamily="34" charset="0"/>
              </a:rPr>
              <a:t>Mensual de las primas</a:t>
            </a:r>
          </a:p>
          <a:p>
            <a:pPr>
              <a:lnSpc>
                <a:spcPct val="150000"/>
              </a:lnSpc>
            </a:pPr>
            <a:r>
              <a:rPr lang="es-MX" b="1" dirty="0">
                <a:solidFill>
                  <a:srgbClr val="564D16"/>
                </a:solidFill>
                <a:latin typeface="Tahoma" panose="020B0604030504040204" pitchFamily="34" charset="0"/>
                <a:ea typeface="Tahoma" panose="020B0604030504040204" pitchFamily="34" charset="0"/>
                <a:cs typeface="Tahoma" panose="020B0604030504040204" pitchFamily="34" charset="0"/>
              </a:rPr>
              <a:t>Convenio de Corresponsabilidad Gremial </a:t>
            </a:r>
            <a:r>
              <a:rPr lang="es-MX" b="1" dirty="0" smtClean="0">
                <a:solidFill>
                  <a:srgbClr val="564D16"/>
                </a:solidFill>
                <a:latin typeface="Tahoma" panose="020B0604030504040204" pitchFamily="34" charset="0"/>
                <a:ea typeface="Tahoma" panose="020B0604030504040204" pitchFamily="34" charset="0"/>
                <a:cs typeface="Tahoma" panose="020B0604030504040204" pitchFamily="34" charset="0"/>
              </a:rPr>
              <a:t>Cultivo </a:t>
            </a:r>
            <a:r>
              <a:rPr lang="es-MX" b="1" dirty="0">
                <a:solidFill>
                  <a:srgbClr val="564D16"/>
                </a:solidFill>
                <a:latin typeface="Tahoma" panose="020B0604030504040204" pitchFamily="34" charset="0"/>
                <a:ea typeface="Tahoma" panose="020B0604030504040204" pitchFamily="34" charset="0"/>
                <a:cs typeface="Tahoma" panose="020B0604030504040204" pitchFamily="34" charset="0"/>
              </a:rPr>
              <a:t>de tabaco Jujuy y Salta. </a:t>
            </a:r>
            <a:endParaRPr lang="es-MX" b="1" dirty="0" smtClean="0">
              <a:solidFill>
                <a:srgbClr val="564D16"/>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s-MX" b="1" dirty="0" smtClean="0">
                <a:solidFill>
                  <a:srgbClr val="564D16"/>
                </a:solidFill>
                <a:latin typeface="Tahoma" panose="020B0604030504040204" pitchFamily="34" charset="0"/>
                <a:ea typeface="Tahoma" panose="020B0604030504040204" pitchFamily="34" charset="0"/>
                <a:cs typeface="Tahoma" panose="020B0604030504040204" pitchFamily="34" charset="0"/>
              </a:rPr>
              <a:t>(</a:t>
            </a:r>
            <a:r>
              <a:rPr lang="es-MX" b="1" dirty="0">
                <a:solidFill>
                  <a:srgbClr val="564D16"/>
                </a:solidFill>
                <a:latin typeface="Tahoma" panose="020B0604030504040204" pitchFamily="34" charset="0"/>
                <a:ea typeface="Tahoma" panose="020B0604030504040204" pitchFamily="34" charset="0"/>
                <a:cs typeface="Tahoma" panose="020B0604030504040204" pitchFamily="34" charset="0"/>
              </a:rPr>
              <a:t>pago diferido 7 meses sin intereses)</a:t>
            </a:r>
          </a:p>
        </p:txBody>
      </p:sp>
    </p:spTree>
    <p:extLst>
      <p:ext uri="{BB962C8B-B14F-4D97-AF65-F5344CB8AC3E}">
        <p14:creationId xmlns:p14="http://schemas.microsoft.com/office/powerpoint/2010/main" val="319494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2222929" y="0"/>
            <a:ext cx="8088136" cy="5678905"/>
            <a:chOff x="2222929" y="0"/>
            <a:chExt cx="8088136" cy="5678905"/>
          </a:xfrm>
        </p:grpSpPr>
        <p:pic>
          <p:nvPicPr>
            <p:cNvPr id="5" name="Picture 1"/>
            <p:cNvPicPr>
              <a:picLocks noChangeAspect="1" noChangeArrowheads="1"/>
            </p:cNvPicPr>
            <p:nvPr/>
          </p:nvPicPr>
          <p:blipFill>
            <a:blip r:embed="rId2"/>
            <a:srcRect/>
            <a:stretch>
              <a:fillRect/>
            </a:stretch>
          </p:blipFill>
          <p:spPr bwMode="auto">
            <a:xfrm>
              <a:off x="2222929" y="0"/>
              <a:ext cx="8088136" cy="5678905"/>
            </a:xfrm>
            <a:prstGeom prst="rect">
              <a:avLst/>
            </a:prstGeom>
            <a:noFill/>
            <a:ln w="9525">
              <a:noFill/>
              <a:miter lim="800000"/>
              <a:headEnd/>
              <a:tailEnd/>
            </a:ln>
            <a:effectLst/>
          </p:spPr>
        </p:pic>
        <p:sp>
          <p:nvSpPr>
            <p:cNvPr id="2" name="Rectángulo redondeado 1"/>
            <p:cNvSpPr/>
            <p:nvPr/>
          </p:nvSpPr>
          <p:spPr>
            <a:xfrm>
              <a:off x="3037114" y="3679370"/>
              <a:ext cx="6585857" cy="206829"/>
            </a:xfrm>
            <a:prstGeom prst="roundRect">
              <a:avLst/>
            </a:prstGeom>
            <a:noFill/>
            <a:ln w="57150">
              <a:solidFill>
                <a:srgbClr val="F5A9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spTree>
    <p:extLst>
      <p:ext uri="{BB962C8B-B14F-4D97-AF65-F5344CB8AC3E}">
        <p14:creationId xmlns:p14="http://schemas.microsoft.com/office/powerpoint/2010/main" val="193452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224E98F-8163-4F87-A5AE-43E684553449}"/>
              </a:ext>
            </a:extLst>
          </p:cNvPr>
          <p:cNvSpPr txBox="1"/>
          <p:nvPr/>
        </p:nvSpPr>
        <p:spPr>
          <a:xfrm>
            <a:off x="1943100" y="818633"/>
            <a:ext cx="5778500" cy="584775"/>
          </a:xfrm>
          <a:prstGeom prst="rect">
            <a:avLst/>
          </a:prstGeom>
          <a:noFill/>
        </p:spPr>
        <p:txBody>
          <a:bodyPr wrap="square" rtlCol="0">
            <a:spAutoFit/>
          </a:bodyPr>
          <a:lstStyle/>
          <a:p>
            <a:r>
              <a:rPr lang="es-ES" sz="3200" b="1" dirty="0">
                <a:solidFill>
                  <a:srgbClr val="F5A904"/>
                </a:solidFill>
                <a:latin typeface="Tahoma" panose="020B0604030504040204" pitchFamily="34" charset="0"/>
                <a:ea typeface="Tahoma" panose="020B0604030504040204" pitchFamily="34" charset="0"/>
                <a:cs typeface="Tahoma" panose="020B0604030504040204" pitchFamily="34" charset="0"/>
              </a:rPr>
              <a:t>Nuestro Valor Agregado</a:t>
            </a:r>
          </a:p>
        </p:txBody>
      </p:sp>
      <p:sp>
        <p:nvSpPr>
          <p:cNvPr id="7" name="CuadroTexto 6">
            <a:extLst>
              <a:ext uri="{FF2B5EF4-FFF2-40B4-BE49-F238E27FC236}">
                <a16:creationId xmlns="" xmlns:a16="http://schemas.microsoft.com/office/drawing/2014/main" id="{8F124943-FCDB-4EE3-8BDC-E92E5105FE0F}"/>
              </a:ext>
            </a:extLst>
          </p:cNvPr>
          <p:cNvSpPr txBox="1"/>
          <p:nvPr/>
        </p:nvSpPr>
        <p:spPr>
          <a:xfrm>
            <a:off x="1945772" y="1556970"/>
            <a:ext cx="9331828" cy="4247317"/>
          </a:xfrm>
          <a:prstGeom prst="rect">
            <a:avLst/>
          </a:prstGeom>
          <a:noFill/>
        </p:spPr>
        <p:txBody>
          <a:bodyPr wrap="square" rtlCol="0">
            <a:spAutoFit/>
          </a:bodyPr>
          <a:lstStyle/>
          <a:p>
            <a:r>
              <a:rPr lang="es-MX" sz="2400" b="1" dirty="0" smtClean="0">
                <a:solidFill>
                  <a:srgbClr val="564D16"/>
                </a:solidFill>
                <a:latin typeface="Tahoma" panose="020B0604030504040204" pitchFamily="34" charset="0"/>
                <a:ea typeface="Tahoma" panose="020B0604030504040204" pitchFamily="34" charset="0"/>
                <a:cs typeface="Tahoma" panose="020B0604030504040204" pitchFamily="34" charset="0"/>
              </a:rPr>
              <a:t>Estar </a:t>
            </a:r>
            <a:r>
              <a:rPr lang="es-MX" sz="2400" b="1" dirty="0">
                <a:solidFill>
                  <a:srgbClr val="564D16"/>
                </a:solidFill>
                <a:latin typeface="Tahoma" panose="020B0604030504040204" pitchFamily="34" charset="0"/>
                <a:ea typeface="Tahoma" panose="020B0604030504040204" pitchFamily="34" charset="0"/>
                <a:cs typeface="Tahoma" panose="020B0604030504040204" pitchFamily="34" charset="0"/>
              </a:rPr>
              <a:t>cerca de nuestros Asegurados y sus trabajadores: </a:t>
            </a:r>
            <a:endParaRPr lang="es-MX" sz="2400" b="1" dirty="0" smtClean="0">
              <a:solidFill>
                <a:srgbClr val="564D16"/>
              </a:solidFill>
              <a:latin typeface="Tahoma" panose="020B0604030504040204" pitchFamily="34" charset="0"/>
              <a:ea typeface="Tahoma" panose="020B0604030504040204" pitchFamily="34" charset="0"/>
              <a:cs typeface="Tahoma" panose="020B0604030504040204" pitchFamily="34" charset="0"/>
            </a:endParaRPr>
          </a:p>
          <a:p>
            <a:r>
              <a:rPr lang="es-MX" dirty="0" smtClean="0">
                <a:solidFill>
                  <a:srgbClr val="564D16"/>
                </a:solidFill>
                <a:latin typeface="Tahoma" panose="020B0604030504040204" pitchFamily="34" charset="0"/>
                <a:ea typeface="Tahoma" panose="020B0604030504040204" pitchFamily="34" charset="0"/>
                <a:cs typeface="Tahoma" panose="020B0604030504040204" pitchFamily="34" charset="0"/>
              </a:rPr>
              <a:t>Atención </a:t>
            </a:r>
            <a:r>
              <a:rPr lang="es-MX" dirty="0">
                <a:solidFill>
                  <a:srgbClr val="564D16"/>
                </a:solidFill>
                <a:latin typeface="Tahoma" panose="020B0604030504040204" pitchFamily="34" charset="0"/>
                <a:ea typeface="Tahoma" panose="020B0604030504040204" pitchFamily="34" charset="0"/>
                <a:cs typeface="Tahoma" panose="020B0604030504040204" pitchFamily="34" charset="0"/>
              </a:rPr>
              <a:t>personalizada que nos permite conocer a los empleadores y sus trabajadores, brindándoles una respuesta inmediata en sus necesidades. </a:t>
            </a:r>
            <a:endParaRPr lang="es-MX" dirty="0" smtClean="0">
              <a:solidFill>
                <a:srgbClr val="564D16"/>
              </a:solidFill>
              <a:latin typeface="Tahoma" panose="020B0604030504040204" pitchFamily="34" charset="0"/>
              <a:ea typeface="Tahoma" panose="020B0604030504040204" pitchFamily="34" charset="0"/>
              <a:cs typeface="Tahoma" panose="020B0604030504040204" pitchFamily="34" charset="0"/>
            </a:endParaRPr>
          </a:p>
          <a:p>
            <a:r>
              <a:rPr lang="es-MX" dirty="0" smtClean="0">
                <a:solidFill>
                  <a:srgbClr val="564D16"/>
                </a:solidFill>
                <a:latin typeface="Tahoma" panose="020B0604030504040204" pitchFamily="34" charset="0"/>
                <a:ea typeface="Tahoma" panose="020B0604030504040204" pitchFamily="34" charset="0"/>
                <a:cs typeface="Tahoma" panose="020B0604030504040204" pitchFamily="34" charset="0"/>
              </a:rPr>
              <a:t>Prestadores </a:t>
            </a:r>
            <a:r>
              <a:rPr lang="es-MX" dirty="0">
                <a:solidFill>
                  <a:srgbClr val="564D16"/>
                </a:solidFill>
                <a:latin typeface="Tahoma" panose="020B0604030504040204" pitchFamily="34" charset="0"/>
                <a:ea typeface="Tahoma" panose="020B0604030504040204" pitchFamily="34" charset="0"/>
                <a:cs typeface="Tahoma" panose="020B0604030504040204" pitchFamily="34" charset="0"/>
              </a:rPr>
              <a:t>de primera línea</a:t>
            </a:r>
            <a:r>
              <a:rPr lang="es-MX" dirty="0" smtClean="0">
                <a:solidFill>
                  <a:srgbClr val="564D16"/>
                </a:solidFill>
                <a:latin typeface="Tahoma" panose="020B0604030504040204" pitchFamily="34" charset="0"/>
                <a:ea typeface="Tahoma" panose="020B0604030504040204" pitchFamily="34" charset="0"/>
                <a:cs typeface="Tahoma" panose="020B0604030504040204" pitchFamily="34" charset="0"/>
              </a:rPr>
              <a:t>.</a:t>
            </a:r>
          </a:p>
          <a:p>
            <a:endParaRPr lang="es-MX" dirty="0">
              <a:solidFill>
                <a:srgbClr val="564D16"/>
              </a:solidFill>
              <a:latin typeface="Tahoma" panose="020B0604030504040204" pitchFamily="34" charset="0"/>
              <a:ea typeface="Tahoma" panose="020B0604030504040204" pitchFamily="34" charset="0"/>
              <a:cs typeface="Tahoma" panose="020B0604030504040204" pitchFamily="34" charset="0"/>
            </a:endParaRPr>
          </a:p>
          <a:p>
            <a:r>
              <a:rPr lang="es-MX" sz="2400" b="1" dirty="0">
                <a:solidFill>
                  <a:srgbClr val="564D16"/>
                </a:solidFill>
                <a:latin typeface="Tahoma" panose="020B0604030504040204" pitchFamily="34" charset="0"/>
                <a:ea typeface="Tahoma" panose="020B0604030504040204" pitchFamily="34" charset="0"/>
                <a:cs typeface="Tahoma" panose="020B0604030504040204" pitchFamily="34" charset="0"/>
              </a:rPr>
              <a:t>Capacitaciones Específicas para cada necesidad: </a:t>
            </a:r>
            <a:endParaRPr lang="es-MX" sz="2400" b="1" dirty="0" smtClean="0">
              <a:solidFill>
                <a:srgbClr val="564D16"/>
              </a:solidFill>
              <a:latin typeface="Tahoma" panose="020B0604030504040204" pitchFamily="34" charset="0"/>
              <a:ea typeface="Tahoma" panose="020B0604030504040204" pitchFamily="34" charset="0"/>
              <a:cs typeface="Tahoma" panose="020B0604030504040204" pitchFamily="34" charset="0"/>
            </a:endParaRPr>
          </a:p>
          <a:p>
            <a:r>
              <a:rPr lang="es-MX" dirty="0" smtClean="0">
                <a:solidFill>
                  <a:srgbClr val="564D16"/>
                </a:solidFill>
                <a:latin typeface="Tahoma" panose="020B0604030504040204" pitchFamily="34" charset="0"/>
                <a:ea typeface="Tahoma" panose="020B0604030504040204" pitchFamily="34" charset="0"/>
                <a:cs typeface="Tahoma" panose="020B0604030504040204" pitchFamily="34" charset="0"/>
              </a:rPr>
              <a:t>Previniendo </a:t>
            </a:r>
            <a:r>
              <a:rPr lang="es-MX" dirty="0">
                <a:solidFill>
                  <a:srgbClr val="564D16"/>
                </a:solidFill>
                <a:latin typeface="Tahoma" panose="020B0604030504040204" pitchFamily="34" charset="0"/>
                <a:ea typeface="Tahoma" panose="020B0604030504040204" pitchFamily="34" charset="0"/>
                <a:cs typeface="Tahoma" panose="020B0604030504040204" pitchFamily="34" charset="0"/>
              </a:rPr>
              <a:t>accidentes no deseados y protegiendo la integridad de los trabajadores y el patrimonio de los </a:t>
            </a:r>
            <a:r>
              <a:rPr lang="es-MX" dirty="0" smtClean="0">
                <a:solidFill>
                  <a:srgbClr val="564D16"/>
                </a:solidFill>
                <a:latin typeface="Tahoma" panose="020B0604030504040204" pitchFamily="34" charset="0"/>
                <a:ea typeface="Tahoma" panose="020B0604030504040204" pitchFamily="34" charset="0"/>
                <a:cs typeface="Tahoma" panose="020B0604030504040204" pitchFamily="34" charset="0"/>
              </a:rPr>
              <a:t>empleadores. Nuestro </a:t>
            </a:r>
            <a:r>
              <a:rPr lang="es-MX" dirty="0">
                <a:solidFill>
                  <a:srgbClr val="564D16"/>
                </a:solidFill>
                <a:latin typeface="Tahoma" panose="020B0604030504040204" pitchFamily="34" charset="0"/>
                <a:ea typeface="Tahoma" panose="020B0604030504040204" pitchFamily="34" charset="0"/>
                <a:cs typeface="Tahoma" panose="020B0604030504040204" pitchFamily="34" charset="0"/>
              </a:rPr>
              <a:t>equipo de profesionales brindan asesoramiento de riesgos y sus posibles consecuencias</a:t>
            </a:r>
            <a:r>
              <a:rPr lang="es-MX" dirty="0" smtClean="0">
                <a:solidFill>
                  <a:srgbClr val="564D16"/>
                </a:solidFill>
                <a:latin typeface="Tahoma" panose="020B0604030504040204" pitchFamily="34" charset="0"/>
                <a:ea typeface="Tahoma" panose="020B0604030504040204" pitchFamily="34" charset="0"/>
                <a:cs typeface="Tahoma" panose="020B0604030504040204" pitchFamily="34" charset="0"/>
              </a:rPr>
              <a:t>.</a:t>
            </a:r>
          </a:p>
          <a:p>
            <a:endParaRPr lang="es-MX" dirty="0">
              <a:solidFill>
                <a:srgbClr val="564D16"/>
              </a:solidFill>
              <a:latin typeface="Tahoma" panose="020B0604030504040204" pitchFamily="34" charset="0"/>
              <a:ea typeface="Tahoma" panose="020B0604030504040204" pitchFamily="34" charset="0"/>
              <a:cs typeface="Tahoma" panose="020B0604030504040204" pitchFamily="34" charset="0"/>
            </a:endParaRPr>
          </a:p>
          <a:p>
            <a:r>
              <a:rPr lang="es-AR" altLang="es-AR" sz="2400" b="1" dirty="0">
                <a:solidFill>
                  <a:srgbClr val="564D16"/>
                </a:solidFill>
                <a:latin typeface="Tahoma" panose="020B0604030504040204" pitchFamily="34" charset="0"/>
                <a:ea typeface="Tahoma" panose="020B0604030504040204" pitchFamily="34" charset="0"/>
                <a:cs typeface="Tahoma" panose="020B0604030504040204" pitchFamily="34" charset="0"/>
              </a:rPr>
              <a:t>Menor judicialización del Sector ART Argentino:</a:t>
            </a:r>
          </a:p>
          <a:p>
            <a:r>
              <a:rPr lang="es-MX" dirty="0">
                <a:solidFill>
                  <a:srgbClr val="564D16"/>
                </a:solidFill>
                <a:latin typeface="Tahoma" panose="020B0604030504040204" pitchFamily="34" charset="0"/>
                <a:ea typeface="Tahoma" panose="020B0604030504040204" pitchFamily="34" charset="0"/>
                <a:cs typeface="Tahoma" panose="020B0604030504040204" pitchFamily="34" charset="0"/>
              </a:rPr>
              <a:t>El conjunto de los puntos anteriores nos posicionaron como la ART con menor </a:t>
            </a:r>
            <a:r>
              <a:rPr lang="es-MX" dirty="0" smtClean="0">
                <a:solidFill>
                  <a:srgbClr val="564D16"/>
                </a:solidFill>
                <a:latin typeface="Tahoma" panose="020B0604030504040204" pitchFamily="34" charset="0"/>
                <a:ea typeface="Tahoma" panose="020B0604030504040204" pitchFamily="34" charset="0"/>
                <a:cs typeface="Tahoma" panose="020B0604030504040204" pitchFamily="34" charset="0"/>
              </a:rPr>
              <a:t>judicialidad relativa (cantidad de juicios versus cantidad de trabajadores cubiertos), y nos </a:t>
            </a:r>
            <a:r>
              <a:rPr lang="es-MX" dirty="0">
                <a:solidFill>
                  <a:srgbClr val="564D16"/>
                </a:solidFill>
                <a:latin typeface="Tahoma" panose="020B0604030504040204" pitchFamily="34" charset="0"/>
                <a:ea typeface="Tahoma" panose="020B0604030504040204" pitchFamily="34" charset="0"/>
                <a:cs typeface="Tahoma" panose="020B0604030504040204" pitchFamily="34" charset="0"/>
              </a:rPr>
              <a:t>permite ser competitivos en nuestros costos</a:t>
            </a:r>
            <a:r>
              <a:rPr lang="es-MX" dirty="0" smtClean="0">
                <a:solidFill>
                  <a:srgbClr val="564D16"/>
                </a:solidFill>
                <a:latin typeface="Tahoma" panose="020B0604030504040204" pitchFamily="34" charset="0"/>
                <a:ea typeface="Tahoma" panose="020B0604030504040204" pitchFamily="34" charset="0"/>
                <a:cs typeface="Tahoma" panose="020B0604030504040204" pitchFamily="34" charset="0"/>
              </a:rPr>
              <a:t>.</a:t>
            </a:r>
            <a:endParaRPr lang="es-MX" sz="2400" dirty="0">
              <a:solidFill>
                <a:srgbClr val="564D1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725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 xmlns:a16="http://schemas.microsoft.com/office/drawing/2014/main" id="{635BA080-876A-4A89-ACDF-0FF029604B15}"/>
              </a:ext>
            </a:extLst>
          </p:cNvPr>
          <p:cNvSpPr txBox="1"/>
          <p:nvPr/>
        </p:nvSpPr>
        <p:spPr>
          <a:xfrm>
            <a:off x="6807200" y="1290968"/>
            <a:ext cx="4875053" cy="1118255"/>
          </a:xfrm>
          <a:prstGeom prst="rect">
            <a:avLst/>
          </a:prstGeom>
          <a:noFill/>
        </p:spPr>
        <p:txBody>
          <a:bodyPr wrap="none" rtlCol="0">
            <a:spAutoFit/>
          </a:bodyPr>
          <a:lstStyle/>
          <a:p>
            <a:pPr>
              <a:lnSpc>
                <a:spcPts val="4000"/>
              </a:lnSpc>
            </a:pPr>
            <a:r>
              <a:rPr lang="es-ES" sz="4400" b="1" dirty="0">
                <a:solidFill>
                  <a:srgbClr val="F5A904"/>
                </a:solidFill>
                <a:latin typeface="Tahoma" panose="020B0604030504040204" pitchFamily="34" charset="0"/>
                <a:ea typeface="Tahoma" panose="020B0604030504040204" pitchFamily="34" charset="0"/>
                <a:cs typeface="Tahoma" panose="020B0604030504040204" pitchFamily="34" charset="0"/>
              </a:rPr>
              <a:t>Importancia del </a:t>
            </a:r>
            <a:endParaRPr lang="es-ES" sz="4400" b="1" dirty="0" smtClean="0">
              <a:solidFill>
                <a:srgbClr val="F5A904"/>
              </a:solidFill>
              <a:latin typeface="Tahoma" panose="020B0604030504040204" pitchFamily="34" charset="0"/>
              <a:ea typeface="Tahoma" panose="020B0604030504040204" pitchFamily="34" charset="0"/>
              <a:cs typeface="Tahoma" panose="020B0604030504040204" pitchFamily="34" charset="0"/>
            </a:endParaRPr>
          </a:p>
          <a:p>
            <a:pPr>
              <a:lnSpc>
                <a:spcPts val="4000"/>
              </a:lnSpc>
            </a:pPr>
            <a:r>
              <a:rPr lang="es-ES" sz="4400" b="1" dirty="0" smtClean="0">
                <a:solidFill>
                  <a:srgbClr val="F5A904"/>
                </a:solidFill>
                <a:latin typeface="Tahoma" panose="020B0604030504040204" pitchFamily="34" charset="0"/>
                <a:ea typeface="Tahoma" panose="020B0604030504040204" pitchFamily="34" charset="0"/>
                <a:cs typeface="Tahoma" panose="020B0604030504040204" pitchFamily="34" charset="0"/>
              </a:rPr>
              <a:t>Seguro </a:t>
            </a:r>
            <a:r>
              <a:rPr lang="es-ES" sz="4400" b="1" dirty="0">
                <a:solidFill>
                  <a:srgbClr val="F5A904"/>
                </a:solidFill>
                <a:latin typeface="Tahoma" panose="020B0604030504040204" pitchFamily="34" charset="0"/>
                <a:ea typeface="Tahoma" panose="020B0604030504040204" pitchFamily="34" charset="0"/>
                <a:cs typeface="Tahoma" panose="020B0604030504040204" pitchFamily="34" charset="0"/>
              </a:rPr>
              <a:t>Agrícola</a:t>
            </a:r>
          </a:p>
        </p:txBody>
      </p:sp>
      <p:sp>
        <p:nvSpPr>
          <p:cNvPr id="16" name="CuadroTexto 15">
            <a:extLst>
              <a:ext uri="{FF2B5EF4-FFF2-40B4-BE49-F238E27FC236}">
                <a16:creationId xmlns="" xmlns:a16="http://schemas.microsoft.com/office/drawing/2014/main" id="{180BFD58-E017-49A1-9B83-29A1DF6D5A95}"/>
              </a:ext>
            </a:extLst>
          </p:cNvPr>
          <p:cNvSpPr txBox="1"/>
          <p:nvPr/>
        </p:nvSpPr>
        <p:spPr>
          <a:xfrm>
            <a:off x="6807200" y="2547257"/>
            <a:ext cx="3869970" cy="2308324"/>
          </a:xfrm>
          <a:prstGeom prst="rect">
            <a:avLst/>
          </a:prstGeom>
          <a:noFill/>
        </p:spPr>
        <p:txBody>
          <a:bodyPr wrap="square" rtlCol="0">
            <a:spAutoFit/>
          </a:bodyPr>
          <a:lstStyle/>
          <a:p>
            <a:r>
              <a:rPr lang="es-MX" b="1" dirty="0" smtClean="0">
                <a:solidFill>
                  <a:schemeClr val="bg1">
                    <a:lumMod val="50000"/>
                  </a:schemeClr>
                </a:solidFill>
              </a:rPr>
              <a:t>La Compañía Argentina de Seguros Latitud Sur S.A. </a:t>
            </a:r>
            <a:r>
              <a:rPr lang="es-MX" dirty="0">
                <a:solidFill>
                  <a:schemeClr val="bg1">
                    <a:lumMod val="50000"/>
                  </a:schemeClr>
                </a:solidFill>
              </a:rPr>
              <a:t>se constituyó en 1969 para la producción de seguros a nivel nacional. En el año 1982, fue adquirida por el sector tabacalero de la provincia de </a:t>
            </a:r>
            <a:r>
              <a:rPr lang="es-MX" dirty="0" smtClean="0">
                <a:solidFill>
                  <a:schemeClr val="bg1">
                    <a:lumMod val="50000"/>
                  </a:schemeClr>
                </a:solidFill>
              </a:rPr>
              <a:t>Jujuy. En </a:t>
            </a:r>
            <a:r>
              <a:rPr lang="es-MX" dirty="0">
                <a:solidFill>
                  <a:schemeClr val="bg1">
                    <a:lumMod val="50000"/>
                  </a:schemeClr>
                </a:solidFill>
              </a:rPr>
              <a:t>1989 se traslada la casa central a la provincia, y concentra su actividad en Jujuy y </a:t>
            </a:r>
            <a:r>
              <a:rPr lang="es-MX" dirty="0" smtClean="0">
                <a:solidFill>
                  <a:schemeClr val="bg1">
                    <a:lumMod val="50000"/>
                  </a:schemeClr>
                </a:solidFill>
              </a:rPr>
              <a:t>Salta. </a:t>
            </a:r>
            <a:endParaRPr lang="es-ES" dirty="0">
              <a:solidFill>
                <a:schemeClr val="bg1">
                  <a:lumMod val="50000"/>
                </a:schemeClr>
              </a:solidFill>
            </a:endParaRPr>
          </a:p>
        </p:txBody>
      </p:sp>
    </p:spTree>
    <p:extLst>
      <p:ext uri="{BB962C8B-B14F-4D97-AF65-F5344CB8AC3E}">
        <p14:creationId xmlns:p14="http://schemas.microsoft.com/office/powerpoint/2010/main" val="217787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224E98F-8163-4F87-A5AE-43E684553449}"/>
              </a:ext>
            </a:extLst>
          </p:cNvPr>
          <p:cNvSpPr txBox="1"/>
          <p:nvPr/>
        </p:nvSpPr>
        <p:spPr>
          <a:xfrm>
            <a:off x="1943100" y="818633"/>
            <a:ext cx="5778500" cy="584775"/>
          </a:xfrm>
          <a:prstGeom prst="rect">
            <a:avLst/>
          </a:prstGeom>
          <a:noFill/>
        </p:spPr>
        <p:txBody>
          <a:bodyPr wrap="square" rtlCol="0">
            <a:spAutoFit/>
          </a:bodyPr>
          <a:lstStyle/>
          <a:p>
            <a:r>
              <a:rPr lang="es-ES" sz="3200" b="1" dirty="0">
                <a:solidFill>
                  <a:srgbClr val="F5A904"/>
                </a:solidFill>
                <a:latin typeface="Tahoma" panose="020B0604030504040204" pitchFamily="34" charset="0"/>
                <a:ea typeface="Tahoma" panose="020B0604030504040204" pitchFamily="34" charset="0"/>
                <a:cs typeface="Tahoma" panose="020B0604030504040204" pitchFamily="34" charset="0"/>
              </a:rPr>
              <a:t>Nuestro Valor Agregado</a:t>
            </a:r>
          </a:p>
        </p:txBody>
      </p:sp>
      <p:sp>
        <p:nvSpPr>
          <p:cNvPr id="7" name="CuadroTexto 6">
            <a:extLst>
              <a:ext uri="{FF2B5EF4-FFF2-40B4-BE49-F238E27FC236}">
                <a16:creationId xmlns="" xmlns:a16="http://schemas.microsoft.com/office/drawing/2014/main" id="{8F124943-FCDB-4EE3-8BDC-E92E5105FE0F}"/>
              </a:ext>
            </a:extLst>
          </p:cNvPr>
          <p:cNvSpPr txBox="1"/>
          <p:nvPr/>
        </p:nvSpPr>
        <p:spPr>
          <a:xfrm>
            <a:off x="1943100" y="1742027"/>
            <a:ext cx="9593085" cy="3046988"/>
          </a:xfrm>
          <a:prstGeom prst="rect">
            <a:avLst/>
          </a:prstGeom>
          <a:noFill/>
        </p:spPr>
        <p:txBody>
          <a:bodyPr wrap="square" rtlCol="0">
            <a:spAutoFit/>
          </a:bodyPr>
          <a:lstStyle/>
          <a:p>
            <a:pPr algn="just"/>
            <a:r>
              <a:rPr lang="es-MX" sz="2400" b="1" dirty="0" smtClean="0">
                <a:solidFill>
                  <a:srgbClr val="564D16"/>
                </a:solidFill>
                <a:latin typeface="Tahoma" panose="020B0604030504040204" pitchFamily="34" charset="0"/>
                <a:ea typeface="Tahoma" panose="020B0604030504040204" pitchFamily="34" charset="0"/>
                <a:cs typeface="Tahoma" panose="020B0604030504040204" pitchFamily="34" charset="0"/>
              </a:rPr>
              <a:t>En Jujuy la implementación de la Lucha Antigranizo permitió la continuidad del sistema del seguro agrícola, en costos razonables y posibles de pagar por parte del asegurado.</a:t>
            </a:r>
          </a:p>
          <a:p>
            <a:pPr algn="just"/>
            <a:endParaRPr lang="es-MX" sz="2400" b="1" dirty="0">
              <a:solidFill>
                <a:srgbClr val="564D16"/>
              </a:solidFill>
              <a:latin typeface="Tahoma" panose="020B0604030504040204" pitchFamily="34" charset="0"/>
              <a:ea typeface="Tahoma" panose="020B0604030504040204" pitchFamily="34" charset="0"/>
              <a:cs typeface="Tahoma" panose="020B0604030504040204" pitchFamily="34" charset="0"/>
            </a:endParaRPr>
          </a:p>
          <a:p>
            <a:pPr algn="just"/>
            <a:r>
              <a:rPr lang="es-MX" sz="2400" b="1" dirty="0" smtClean="0">
                <a:solidFill>
                  <a:srgbClr val="564D16"/>
                </a:solidFill>
                <a:latin typeface="Tahoma" panose="020B0604030504040204" pitchFamily="34" charset="0"/>
                <a:ea typeface="Tahoma" panose="020B0604030504040204" pitchFamily="34" charset="0"/>
                <a:cs typeface="Tahoma" panose="020B0604030504040204" pitchFamily="34" charset="0"/>
              </a:rPr>
              <a:t>Si no hubiera sido así, por el incremento necesario de taza prima para pagar el aumento de siniestralidad, esto hubiera significado la desaparición del seguro agrícola y el esquema de producción.</a:t>
            </a:r>
            <a:endParaRPr lang="es-MX" sz="2400" dirty="0">
              <a:solidFill>
                <a:srgbClr val="564D1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637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3666649" y="2899173"/>
            <a:ext cx="4960180" cy="2147546"/>
            <a:chOff x="3666649" y="2899173"/>
            <a:chExt cx="4960180" cy="2147546"/>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6649" y="2899173"/>
              <a:ext cx="4355833" cy="1124189"/>
            </a:xfrm>
            <a:prstGeom prst="rect">
              <a:avLst/>
            </a:prstGeom>
          </p:spPr>
        </p:pic>
        <p:sp>
          <p:nvSpPr>
            <p:cNvPr id="3" name="CuadroTexto 2"/>
            <p:cNvSpPr txBox="1"/>
            <p:nvPr/>
          </p:nvSpPr>
          <p:spPr>
            <a:xfrm>
              <a:off x="3793570" y="4023362"/>
              <a:ext cx="4833259" cy="1023357"/>
            </a:xfrm>
            <a:prstGeom prst="rect">
              <a:avLst/>
            </a:prstGeom>
            <a:solidFill>
              <a:srgbClr val="DDDDDD">
                <a:alpha val="41961"/>
              </a:srgbClr>
            </a:solidFill>
          </p:spPr>
          <p:txBody>
            <a:bodyPr wrap="square" rtlCol="0">
              <a:spAutoFit/>
            </a:bodyPr>
            <a:lstStyle/>
            <a:p>
              <a:pPr lvl="0" algn="ctr" defTabSz="631147">
                <a:spcAft>
                  <a:spcPts val="300"/>
                </a:spcAft>
              </a:pPr>
              <a:r>
                <a:rPr lang="es-AR" sz="1400" b="1" dirty="0" smtClean="0">
                  <a:solidFill>
                    <a:prstClr val="black">
                      <a:lumMod val="75000"/>
                      <a:lumOff val="25000"/>
                    </a:prstClr>
                  </a:solidFill>
                  <a:latin typeface="IBM Plex Serif" panose="02060503050406000203" pitchFamily="18" charset="0"/>
                </a:rPr>
                <a:t>CPN Carlos A. E. Barni | </a:t>
              </a:r>
              <a:r>
                <a:rPr lang="es-AR" sz="1200" b="1" dirty="0" smtClean="0">
                  <a:solidFill>
                    <a:prstClr val="black">
                      <a:lumMod val="75000"/>
                      <a:lumOff val="25000"/>
                    </a:prstClr>
                  </a:solidFill>
                  <a:latin typeface="IBM Plex Serif" panose="02060503050406000203" pitchFamily="18" charset="0"/>
                </a:rPr>
                <a:t>gerencia@latitudsursa.com.ar</a:t>
              </a:r>
            </a:p>
            <a:p>
              <a:pPr lvl="0" algn="ctr" defTabSz="631147">
                <a:spcAft>
                  <a:spcPts val="300"/>
                </a:spcAft>
              </a:pPr>
              <a:r>
                <a:rPr lang="es-AR" sz="1300" b="1" dirty="0" smtClean="0">
                  <a:solidFill>
                    <a:prstClr val="black">
                      <a:lumMod val="75000"/>
                      <a:lumOff val="25000"/>
                    </a:prstClr>
                  </a:solidFill>
                  <a:latin typeface="IBM Plex Serif" panose="02060503050406000203" pitchFamily="18" charset="0"/>
                </a:rPr>
                <a:t>Urquiza </a:t>
              </a:r>
              <a:r>
                <a:rPr lang="es-AR" sz="1300" b="1" dirty="0">
                  <a:solidFill>
                    <a:prstClr val="black">
                      <a:lumMod val="75000"/>
                      <a:lumOff val="25000"/>
                    </a:prstClr>
                  </a:solidFill>
                  <a:latin typeface="IBM Plex Serif" panose="02060503050406000203" pitchFamily="18" charset="0"/>
                </a:rPr>
                <a:t>602. Perico, Jujuy. </a:t>
              </a:r>
              <a:endParaRPr lang="es-AR" sz="1300" b="1" dirty="0" smtClean="0">
                <a:solidFill>
                  <a:prstClr val="black">
                    <a:lumMod val="75000"/>
                    <a:lumOff val="25000"/>
                  </a:prstClr>
                </a:solidFill>
                <a:latin typeface="IBM Plex Serif" panose="02060503050406000203" pitchFamily="18" charset="0"/>
              </a:endParaRPr>
            </a:p>
            <a:p>
              <a:pPr lvl="0" algn="ctr" defTabSz="631147">
                <a:spcAft>
                  <a:spcPts val="300"/>
                </a:spcAft>
              </a:pPr>
              <a:r>
                <a:rPr lang="es-AR" sz="1300" b="1" dirty="0" smtClean="0">
                  <a:solidFill>
                    <a:prstClr val="black">
                      <a:lumMod val="75000"/>
                      <a:lumOff val="25000"/>
                    </a:prstClr>
                  </a:solidFill>
                  <a:latin typeface="IBM Plex Serif" panose="02060503050406000203" pitchFamily="18" charset="0"/>
                </a:rPr>
                <a:t>www.latitudsursa.com.ar </a:t>
              </a:r>
            </a:p>
            <a:p>
              <a:pPr lvl="0" algn="ctr" defTabSz="631147">
                <a:spcAft>
                  <a:spcPts val="300"/>
                </a:spcAft>
              </a:pPr>
              <a:r>
                <a:rPr lang="es-MX" sz="1300" b="1" dirty="0" smtClean="0">
                  <a:solidFill>
                    <a:prstClr val="black">
                      <a:lumMod val="75000"/>
                      <a:lumOff val="25000"/>
                    </a:prstClr>
                  </a:solidFill>
                  <a:latin typeface="IBM Plex Serif" panose="02060503050406000203" pitchFamily="18" charset="0"/>
                </a:rPr>
                <a:t>Latitud </a:t>
              </a:r>
              <a:r>
                <a:rPr lang="es-MX" sz="1300" b="1" dirty="0">
                  <a:solidFill>
                    <a:prstClr val="black">
                      <a:lumMod val="75000"/>
                      <a:lumOff val="25000"/>
                    </a:prstClr>
                  </a:solidFill>
                  <a:latin typeface="IBM Plex Serif" panose="02060503050406000203" pitchFamily="18" charset="0"/>
                </a:rPr>
                <a:t>Sur S.A. Compañía Argentina de Seguros</a:t>
              </a:r>
              <a:endParaRPr lang="es-AR" sz="1300" b="1" dirty="0">
                <a:solidFill>
                  <a:prstClr val="white"/>
                </a:solidFill>
                <a:latin typeface="IBM Plex Serif" panose="020605030504060002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9020" y="4761659"/>
              <a:ext cx="219007" cy="219007"/>
            </a:xfrm>
            <a:prstGeom prst="rect">
              <a:avLst/>
            </a:prstGeom>
          </p:spPr>
        </p:pic>
      </p:grpSp>
    </p:spTree>
    <p:extLst>
      <p:ext uri="{BB962C8B-B14F-4D97-AF65-F5344CB8AC3E}">
        <p14:creationId xmlns:p14="http://schemas.microsoft.com/office/powerpoint/2010/main" val="3223873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224E98F-8163-4F87-A5AE-43E684553449}"/>
              </a:ext>
            </a:extLst>
          </p:cNvPr>
          <p:cNvSpPr txBox="1"/>
          <p:nvPr/>
        </p:nvSpPr>
        <p:spPr>
          <a:xfrm>
            <a:off x="1943100" y="818633"/>
            <a:ext cx="5778500" cy="584775"/>
          </a:xfrm>
          <a:prstGeom prst="rect">
            <a:avLst/>
          </a:prstGeom>
          <a:noFill/>
        </p:spPr>
        <p:txBody>
          <a:bodyPr wrap="square" rtlCol="0">
            <a:spAutoFit/>
          </a:bodyPr>
          <a:lstStyle/>
          <a:p>
            <a:r>
              <a:rPr lang="es-ES" sz="3200" b="1" dirty="0">
                <a:solidFill>
                  <a:srgbClr val="F5A904"/>
                </a:solidFill>
                <a:latin typeface="Tahoma" panose="020B0604030504040204" pitchFamily="34" charset="0"/>
                <a:ea typeface="Tahoma" panose="020B0604030504040204" pitchFamily="34" charset="0"/>
                <a:cs typeface="Tahoma" panose="020B0604030504040204" pitchFamily="34" charset="0"/>
              </a:rPr>
              <a:t>Nuestro Negocio</a:t>
            </a:r>
          </a:p>
        </p:txBody>
      </p:sp>
      <p:sp>
        <p:nvSpPr>
          <p:cNvPr id="7" name="CuadroTexto 6">
            <a:extLst>
              <a:ext uri="{FF2B5EF4-FFF2-40B4-BE49-F238E27FC236}">
                <a16:creationId xmlns="" xmlns:a16="http://schemas.microsoft.com/office/drawing/2014/main" id="{8F124943-FCDB-4EE3-8BDC-E92E5105FE0F}"/>
              </a:ext>
            </a:extLst>
          </p:cNvPr>
          <p:cNvSpPr txBox="1"/>
          <p:nvPr/>
        </p:nvSpPr>
        <p:spPr>
          <a:xfrm>
            <a:off x="1993900" y="1316335"/>
            <a:ext cx="8913586" cy="2400657"/>
          </a:xfrm>
          <a:prstGeom prst="rect">
            <a:avLst/>
          </a:prstGeom>
          <a:noFill/>
        </p:spPr>
        <p:txBody>
          <a:bodyPr wrap="square" rtlCol="0">
            <a:spAutoFit/>
          </a:bodyPr>
          <a:lstStyle/>
          <a:p>
            <a:r>
              <a:rPr lang="es-MX" sz="2400" dirty="0">
                <a:solidFill>
                  <a:srgbClr val="564D16"/>
                </a:solidFill>
                <a:latin typeface="Tahoma" panose="020B0604030504040204" pitchFamily="34" charset="0"/>
                <a:ea typeface="Tahoma" panose="020B0604030504040204" pitchFamily="34" charset="0"/>
                <a:cs typeface="Tahoma" panose="020B0604030504040204" pitchFamily="34" charset="0"/>
              </a:rPr>
              <a:t>Nos dedicamos a la comercialización de Seguros Patrimoniales, Seguros de Vida y Seguros de Riesgos del Trabajo</a:t>
            </a:r>
            <a:r>
              <a:rPr lang="es-MX" sz="2400" dirty="0" smtClean="0">
                <a:solidFill>
                  <a:srgbClr val="564D16"/>
                </a:solidFill>
                <a:latin typeface="Tahoma" panose="020B0604030504040204" pitchFamily="34" charset="0"/>
                <a:ea typeface="Tahoma" panose="020B0604030504040204" pitchFamily="34" charset="0"/>
                <a:cs typeface="Tahoma" panose="020B0604030504040204" pitchFamily="34" charset="0"/>
              </a:rPr>
              <a:t>.</a:t>
            </a:r>
          </a:p>
          <a:p>
            <a:endParaRPr lang="es-MX" sz="2400" dirty="0" smtClean="0">
              <a:solidFill>
                <a:srgbClr val="564D16"/>
              </a:solidFill>
              <a:latin typeface="Tahoma" panose="020B0604030504040204" pitchFamily="34" charset="0"/>
              <a:ea typeface="Tahoma" panose="020B0604030504040204" pitchFamily="34" charset="0"/>
              <a:cs typeface="Tahoma" panose="020B0604030504040204" pitchFamily="34" charset="0"/>
            </a:endParaRPr>
          </a:p>
          <a:p>
            <a:r>
              <a:rPr lang="es-MX" dirty="0">
                <a:solidFill>
                  <a:srgbClr val="564D16"/>
                </a:solidFill>
                <a:latin typeface="Tahoma" panose="020B0604030504040204" pitchFamily="34" charset="0"/>
                <a:ea typeface="Tahoma" panose="020B0604030504040204" pitchFamily="34" charset="0"/>
                <a:cs typeface="Tahoma" panose="020B0604030504040204" pitchFamily="34" charset="0"/>
              </a:rPr>
              <a:t>Disponemos de habilitación para operar pólizas de seguro de Incendios, Automotores, Responsabilidad Civil, Riesgos Agropecuarios (Granizo), Accidentes Personales, Vida Colectiva, Caución, Riegos del Trabajo.</a:t>
            </a:r>
          </a:p>
          <a:p>
            <a:endParaRPr lang="es-MX" sz="2400" dirty="0">
              <a:solidFill>
                <a:srgbClr val="564D1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60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224E98F-8163-4F87-A5AE-43E684553449}"/>
              </a:ext>
            </a:extLst>
          </p:cNvPr>
          <p:cNvSpPr txBox="1"/>
          <p:nvPr/>
        </p:nvSpPr>
        <p:spPr>
          <a:xfrm>
            <a:off x="1943100" y="818633"/>
            <a:ext cx="5778500" cy="584775"/>
          </a:xfrm>
          <a:prstGeom prst="rect">
            <a:avLst/>
          </a:prstGeom>
          <a:noFill/>
        </p:spPr>
        <p:txBody>
          <a:bodyPr wrap="square" rtlCol="0">
            <a:spAutoFit/>
          </a:bodyPr>
          <a:lstStyle/>
          <a:p>
            <a:r>
              <a:rPr lang="es-ES" sz="3200" b="1" dirty="0">
                <a:solidFill>
                  <a:srgbClr val="F5A904"/>
                </a:solidFill>
                <a:latin typeface="Tahoma" panose="020B0604030504040204" pitchFamily="34" charset="0"/>
                <a:ea typeface="Tahoma" panose="020B0604030504040204" pitchFamily="34" charset="0"/>
                <a:cs typeface="Tahoma" panose="020B0604030504040204" pitchFamily="34" charset="0"/>
              </a:rPr>
              <a:t>Producción:</a:t>
            </a:r>
          </a:p>
        </p:txBody>
      </p:sp>
      <p:sp>
        <p:nvSpPr>
          <p:cNvPr id="9" name="CuadroTexto 8">
            <a:extLst>
              <a:ext uri="{FF2B5EF4-FFF2-40B4-BE49-F238E27FC236}">
                <a16:creationId xmlns="" xmlns:a16="http://schemas.microsoft.com/office/drawing/2014/main" id="{AFC3EA94-455F-4F82-A579-6357E3B6E744}"/>
              </a:ext>
            </a:extLst>
          </p:cNvPr>
          <p:cNvSpPr txBox="1"/>
          <p:nvPr/>
        </p:nvSpPr>
        <p:spPr>
          <a:xfrm>
            <a:off x="1943100" y="1697116"/>
            <a:ext cx="9321800" cy="1938992"/>
          </a:xfrm>
          <a:prstGeom prst="rect">
            <a:avLst/>
          </a:prstGeom>
          <a:noFill/>
        </p:spPr>
        <p:txBody>
          <a:bodyPr wrap="square" rtlCol="0">
            <a:spAutoFit/>
          </a:bodyPr>
          <a:lstStyle/>
          <a:p>
            <a:r>
              <a:rPr lang="es-MX" sz="2400" dirty="0">
                <a:solidFill>
                  <a:schemeClr val="bg1">
                    <a:lumMod val="50000"/>
                  </a:schemeClr>
                </a:solidFill>
              </a:rPr>
              <a:t>La rama </a:t>
            </a:r>
            <a:r>
              <a:rPr lang="es-MX" sz="2400" b="1" dirty="0">
                <a:solidFill>
                  <a:schemeClr val="bg1">
                    <a:lumMod val="50000"/>
                  </a:schemeClr>
                </a:solidFill>
              </a:rPr>
              <a:t>Riesgos del Trabajo </a:t>
            </a:r>
            <a:r>
              <a:rPr lang="es-MX" sz="2400" dirty="0">
                <a:solidFill>
                  <a:schemeClr val="bg1">
                    <a:lumMod val="50000"/>
                  </a:schemeClr>
                </a:solidFill>
              </a:rPr>
              <a:t>es la principal actividad, con el </a:t>
            </a:r>
            <a:r>
              <a:rPr lang="es-MX" sz="2400" b="1" dirty="0">
                <a:solidFill>
                  <a:schemeClr val="bg1">
                    <a:lumMod val="50000"/>
                  </a:schemeClr>
                </a:solidFill>
              </a:rPr>
              <a:t>68% de las primas emitidas </a:t>
            </a:r>
            <a:r>
              <a:rPr lang="es-MX" sz="2400" dirty="0">
                <a:solidFill>
                  <a:schemeClr val="bg1">
                    <a:lumMod val="50000"/>
                  </a:schemeClr>
                </a:solidFill>
              </a:rPr>
              <a:t>por la compañía.</a:t>
            </a:r>
          </a:p>
          <a:p>
            <a:r>
              <a:rPr lang="es-MX" sz="2400" dirty="0">
                <a:solidFill>
                  <a:schemeClr val="bg1">
                    <a:lumMod val="50000"/>
                  </a:schemeClr>
                </a:solidFill>
              </a:rPr>
              <a:t>La rama </a:t>
            </a:r>
            <a:r>
              <a:rPr lang="es-MX" sz="2400" b="1" dirty="0">
                <a:solidFill>
                  <a:schemeClr val="bg1">
                    <a:lumMod val="50000"/>
                  </a:schemeClr>
                </a:solidFill>
              </a:rPr>
              <a:t>Granizo </a:t>
            </a:r>
            <a:r>
              <a:rPr lang="es-MX" sz="2400" b="1" dirty="0" smtClean="0">
                <a:solidFill>
                  <a:schemeClr val="bg1">
                    <a:lumMod val="50000"/>
                  </a:schemeClr>
                </a:solidFill>
              </a:rPr>
              <a:t>(con cobertura catastrófica) con </a:t>
            </a:r>
            <a:r>
              <a:rPr lang="es-MX" sz="2400" b="1" dirty="0">
                <a:solidFill>
                  <a:schemeClr val="bg1">
                    <a:lumMod val="50000"/>
                  </a:schemeClr>
                </a:solidFill>
              </a:rPr>
              <a:t>el 17% de las primas emitidas, </a:t>
            </a:r>
            <a:r>
              <a:rPr lang="es-MX" sz="2400" dirty="0">
                <a:solidFill>
                  <a:schemeClr val="bg1">
                    <a:lumMod val="50000"/>
                  </a:schemeClr>
                </a:solidFill>
              </a:rPr>
              <a:t>es la segunda en importancia</a:t>
            </a:r>
            <a:r>
              <a:rPr lang="es-MX" sz="2400" b="1" dirty="0">
                <a:solidFill>
                  <a:schemeClr val="bg1">
                    <a:lumMod val="50000"/>
                  </a:schemeClr>
                </a:solidFill>
              </a:rPr>
              <a:t>, </a:t>
            </a:r>
            <a:r>
              <a:rPr lang="es-MX" sz="2400" dirty="0">
                <a:solidFill>
                  <a:schemeClr val="bg1">
                    <a:lumMod val="50000"/>
                  </a:schemeClr>
                </a:solidFill>
              </a:rPr>
              <a:t>seguida por la rama </a:t>
            </a:r>
            <a:r>
              <a:rPr lang="es-MX" sz="2400" b="1" dirty="0">
                <a:solidFill>
                  <a:schemeClr val="bg1">
                    <a:lumMod val="50000"/>
                  </a:schemeClr>
                </a:solidFill>
              </a:rPr>
              <a:t>automotor con un 14%. </a:t>
            </a:r>
            <a:endParaRPr lang="es-ES" sz="2400" dirty="0">
              <a:solidFill>
                <a:schemeClr val="bg1">
                  <a:lumMod val="50000"/>
                </a:schemeClr>
              </a:solidFill>
            </a:endParaRPr>
          </a:p>
        </p:txBody>
      </p:sp>
    </p:spTree>
    <p:extLst>
      <p:ext uri="{BB962C8B-B14F-4D97-AF65-F5344CB8AC3E}">
        <p14:creationId xmlns:p14="http://schemas.microsoft.com/office/powerpoint/2010/main" val="63201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224E98F-8163-4F87-A5AE-43E684553449}"/>
              </a:ext>
            </a:extLst>
          </p:cNvPr>
          <p:cNvSpPr txBox="1"/>
          <p:nvPr/>
        </p:nvSpPr>
        <p:spPr>
          <a:xfrm>
            <a:off x="1943100" y="818633"/>
            <a:ext cx="5778500" cy="1046440"/>
          </a:xfrm>
          <a:prstGeom prst="rect">
            <a:avLst/>
          </a:prstGeom>
          <a:noFill/>
        </p:spPr>
        <p:txBody>
          <a:bodyPr wrap="square" rtlCol="0">
            <a:spAutoFit/>
          </a:bodyPr>
          <a:lstStyle/>
          <a:p>
            <a:r>
              <a:rPr lang="es-MX" sz="3200" b="1" dirty="0">
                <a:solidFill>
                  <a:srgbClr val="F5A904"/>
                </a:solidFill>
                <a:latin typeface="Tahoma" panose="020B0604030504040204" pitchFamily="34" charset="0"/>
                <a:ea typeface="Tahoma" panose="020B0604030504040204" pitchFamily="34" charset="0"/>
                <a:cs typeface="Tahoma" panose="020B0604030504040204" pitchFamily="34" charset="0"/>
              </a:rPr>
              <a:t>Protección de Cultivos </a:t>
            </a:r>
            <a:br>
              <a:rPr lang="es-MX" sz="3200" b="1" dirty="0">
                <a:solidFill>
                  <a:srgbClr val="F5A904"/>
                </a:solidFill>
                <a:latin typeface="Tahoma" panose="020B0604030504040204" pitchFamily="34" charset="0"/>
                <a:ea typeface="Tahoma" panose="020B0604030504040204" pitchFamily="34" charset="0"/>
                <a:cs typeface="Tahoma" panose="020B0604030504040204" pitchFamily="34" charset="0"/>
              </a:rPr>
            </a:br>
            <a:r>
              <a:rPr lang="es-MX" sz="2800" b="1" spc="-130" dirty="0">
                <a:solidFill>
                  <a:srgbClr val="7FB451"/>
                </a:solidFill>
                <a:latin typeface="Tahoma" panose="020B0604030504040204" pitchFamily="34" charset="0"/>
                <a:ea typeface="Tahoma" panose="020B0604030504040204" pitchFamily="34" charset="0"/>
                <a:cs typeface="Tahoma" panose="020B0604030504040204" pitchFamily="34" charset="0"/>
              </a:rPr>
              <a:t>Tabaco tipo Virginia</a:t>
            </a:r>
            <a:endParaRPr lang="es-ES" sz="2800" b="1" spc="-130" dirty="0">
              <a:solidFill>
                <a:srgbClr val="7FB451"/>
              </a:solidFill>
              <a:latin typeface="Tahoma" panose="020B0604030504040204" pitchFamily="34" charset="0"/>
              <a:ea typeface="Tahoma" panose="020B0604030504040204" pitchFamily="34" charset="0"/>
              <a:cs typeface="Tahoma" panose="020B0604030504040204" pitchFamily="34" charset="0"/>
            </a:endParaRPr>
          </a:p>
        </p:txBody>
      </p:sp>
      <p:sp>
        <p:nvSpPr>
          <p:cNvPr id="4" name="1 Rectángulo"/>
          <p:cNvSpPr/>
          <p:nvPr/>
        </p:nvSpPr>
        <p:spPr>
          <a:xfrm>
            <a:off x="2071914" y="2297374"/>
            <a:ext cx="3501571" cy="3277820"/>
          </a:xfrm>
          <a:prstGeom prst="rect">
            <a:avLst/>
          </a:prstGeom>
        </p:spPr>
        <p:txBody>
          <a:bodyPr wrap="square">
            <a:spAutoFit/>
          </a:bodyPr>
          <a:lstStyle/>
          <a:p>
            <a:pPr>
              <a:lnSpc>
                <a:spcPct val="150000"/>
              </a:lnSpc>
            </a:pPr>
            <a:r>
              <a:rPr lang="es-MX" sz="2300" b="1" spc="-130" dirty="0">
                <a:solidFill>
                  <a:srgbClr val="F5A904"/>
                </a:solidFill>
                <a:latin typeface="Tahoma" panose="020B0604030504040204" pitchFamily="34" charset="0"/>
                <a:ea typeface="Tahoma" panose="020B0604030504040204" pitchFamily="34" charset="0"/>
                <a:cs typeface="Tahoma" panose="020B0604030504040204" pitchFamily="34" charset="0"/>
              </a:rPr>
              <a:t>Frente a los daños que produce el granizo, se ofrece al productor una </a:t>
            </a:r>
            <a:r>
              <a:rPr lang="es-MX" sz="2300" b="1" spc="-130" dirty="0" smtClean="0">
                <a:solidFill>
                  <a:srgbClr val="F5A904"/>
                </a:solidFill>
                <a:latin typeface="Tahoma" panose="020B0604030504040204" pitchFamily="34" charset="0"/>
                <a:ea typeface="Tahoma" panose="020B0604030504040204" pitchFamily="34" charset="0"/>
                <a:cs typeface="Tahoma" panose="020B0604030504040204" pitchFamily="34" charset="0"/>
              </a:rPr>
              <a:t>COMPENSACIÓN </a:t>
            </a:r>
            <a:r>
              <a:rPr lang="es-MX" sz="2300" b="1" spc="-130" dirty="0">
                <a:solidFill>
                  <a:srgbClr val="F5A904"/>
                </a:solidFill>
                <a:latin typeface="Tahoma" panose="020B0604030504040204" pitchFamily="34" charset="0"/>
                <a:ea typeface="Tahoma" panose="020B0604030504040204" pitchFamily="34" charset="0"/>
                <a:cs typeface="Tahoma" panose="020B0604030504040204" pitchFamily="34" charset="0"/>
              </a:rPr>
              <a:t>ECONOMICA, integrando 2 métodos de acción.</a:t>
            </a:r>
            <a:endParaRPr lang="es-ES" sz="2300" b="1" spc="-130" dirty="0">
              <a:solidFill>
                <a:srgbClr val="7FB451"/>
              </a:solidFill>
              <a:latin typeface="Tahoma" panose="020B0604030504040204" pitchFamily="34" charset="0"/>
              <a:ea typeface="Tahoma" panose="020B0604030504040204" pitchFamily="34" charset="0"/>
              <a:cs typeface="Tahoma" panose="020B0604030504040204" pitchFamily="34" charset="0"/>
            </a:endParaRPr>
          </a:p>
        </p:txBody>
      </p:sp>
      <p:pic>
        <p:nvPicPr>
          <p:cNvPr id="5" name="Marcador de contenido 4" descr="Imagen que contiene carretera&#10;&#10;Descripción generada automáticamente">
            <a:extLst>
              <a:ext uri="{FF2B5EF4-FFF2-40B4-BE49-F238E27FC236}">
                <a16:creationId xmlns="" xmlns:a16="http://schemas.microsoft.com/office/drawing/2014/main" id="{3A5016D4-1D63-4A20-9654-29FDB7D98D89}"/>
              </a:ext>
            </a:extLst>
          </p:cNvPr>
          <p:cNvPicPr>
            <a:picLocks noChangeAspect="1"/>
          </p:cNvPicPr>
          <p:nvPr/>
        </p:nvPicPr>
        <p:blipFill rotWithShape="1">
          <a:blip r:embed="rId2">
            <a:extLst>
              <a:ext uri="{28A0092B-C50C-407E-A947-70E740481C1C}">
                <a14:useLocalDpi xmlns:a14="http://schemas.microsoft.com/office/drawing/2010/main" val="0"/>
              </a:ext>
            </a:extLst>
          </a:blip>
          <a:srcRect t="3580" r="3" b="4744"/>
          <a:stretch/>
        </p:blipFill>
        <p:spPr>
          <a:xfrm>
            <a:off x="6693172" y="1397579"/>
            <a:ext cx="3942744" cy="4038726"/>
          </a:xfrm>
          <a:prstGeom prst="rect">
            <a:avLst/>
          </a:prstGeom>
        </p:spPr>
      </p:pic>
    </p:spTree>
    <p:extLst>
      <p:ext uri="{BB962C8B-B14F-4D97-AF65-F5344CB8AC3E}">
        <p14:creationId xmlns:p14="http://schemas.microsoft.com/office/powerpoint/2010/main" val="15223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224E98F-8163-4F87-A5AE-43E684553449}"/>
              </a:ext>
            </a:extLst>
          </p:cNvPr>
          <p:cNvSpPr txBox="1"/>
          <p:nvPr/>
        </p:nvSpPr>
        <p:spPr>
          <a:xfrm>
            <a:off x="1943100" y="818633"/>
            <a:ext cx="5778500" cy="584775"/>
          </a:xfrm>
          <a:prstGeom prst="rect">
            <a:avLst/>
          </a:prstGeom>
          <a:noFill/>
        </p:spPr>
        <p:txBody>
          <a:bodyPr wrap="square" rtlCol="0">
            <a:spAutoFit/>
          </a:bodyPr>
          <a:lstStyle/>
          <a:p>
            <a:r>
              <a:rPr lang="es-MX" sz="3200" b="1" dirty="0">
                <a:solidFill>
                  <a:srgbClr val="F5A904"/>
                </a:solidFill>
                <a:latin typeface="Tahoma" panose="020B0604030504040204" pitchFamily="34" charset="0"/>
                <a:ea typeface="Tahoma" panose="020B0604030504040204" pitchFamily="34" charset="0"/>
                <a:cs typeface="Tahoma" panose="020B0604030504040204" pitchFamily="34" charset="0"/>
              </a:rPr>
              <a:t>Área cultivada </a:t>
            </a:r>
            <a:r>
              <a:rPr lang="es-MX" sz="3200" b="1" dirty="0" smtClean="0">
                <a:solidFill>
                  <a:srgbClr val="F5A904"/>
                </a:solidFill>
                <a:latin typeface="Tahoma" panose="020B0604030504040204" pitchFamily="34" charset="0"/>
                <a:ea typeface="Tahoma" panose="020B0604030504040204" pitchFamily="34" charset="0"/>
                <a:cs typeface="Tahoma" panose="020B0604030504040204" pitchFamily="34" charset="0"/>
              </a:rPr>
              <a:t>protegida</a:t>
            </a:r>
            <a:endParaRPr lang="es-ES" sz="2800" b="1" spc="-130" dirty="0">
              <a:solidFill>
                <a:srgbClr val="7FB45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n 6" descr="Imagen que contiene texto, mapa&#10;&#10;Descripción generada automáticamente">
            <a:extLst>
              <a:ext uri="{FF2B5EF4-FFF2-40B4-BE49-F238E27FC236}">
                <a16:creationId xmlns="" xmlns:a16="http://schemas.microsoft.com/office/drawing/2014/main" id="{157F42BF-9788-4799-91A5-7FA5B6C76D76}"/>
              </a:ext>
            </a:extLst>
          </p:cNvPr>
          <p:cNvPicPr>
            <a:picLocks noChangeAspect="1"/>
          </p:cNvPicPr>
          <p:nvPr/>
        </p:nvPicPr>
        <p:blipFill rotWithShape="1">
          <a:blip r:embed="rId2">
            <a:extLst>
              <a:ext uri="{28A0092B-C50C-407E-A947-70E740481C1C}">
                <a14:useLocalDpi xmlns:a14="http://schemas.microsoft.com/office/drawing/2010/main" val="0"/>
              </a:ext>
            </a:extLst>
          </a:blip>
          <a:srcRect t="3846"/>
          <a:stretch/>
        </p:blipFill>
        <p:spPr>
          <a:xfrm>
            <a:off x="2722420" y="1763704"/>
            <a:ext cx="7042065" cy="3961168"/>
          </a:xfrm>
          <a:prstGeom prst="rect">
            <a:avLst/>
          </a:prstGeom>
        </p:spPr>
      </p:pic>
    </p:spTree>
    <p:extLst>
      <p:ext uri="{BB962C8B-B14F-4D97-AF65-F5344CB8AC3E}">
        <p14:creationId xmlns:p14="http://schemas.microsoft.com/office/powerpoint/2010/main" val="233227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224E98F-8163-4F87-A5AE-43E684553449}"/>
              </a:ext>
            </a:extLst>
          </p:cNvPr>
          <p:cNvSpPr txBox="1"/>
          <p:nvPr/>
        </p:nvSpPr>
        <p:spPr>
          <a:xfrm>
            <a:off x="1943100" y="818633"/>
            <a:ext cx="5778500" cy="584775"/>
          </a:xfrm>
          <a:prstGeom prst="rect">
            <a:avLst/>
          </a:prstGeom>
          <a:noFill/>
        </p:spPr>
        <p:txBody>
          <a:bodyPr wrap="square" rtlCol="0">
            <a:spAutoFit/>
          </a:bodyPr>
          <a:lstStyle/>
          <a:p>
            <a:r>
              <a:rPr lang="es-MX" sz="3200" b="1" dirty="0" smtClean="0">
                <a:solidFill>
                  <a:srgbClr val="F5A904"/>
                </a:solidFill>
                <a:latin typeface="Tahoma" panose="020B0604030504040204" pitchFamily="34" charset="0"/>
                <a:ea typeface="Tahoma" panose="020B0604030504040204" pitchFamily="34" charset="0"/>
                <a:cs typeface="Tahoma" panose="020B0604030504040204" pitchFamily="34" charset="0"/>
              </a:rPr>
              <a:t>Porcentaje de Siniestros </a:t>
            </a:r>
            <a:endParaRPr lang="es-ES" sz="2800" b="1" spc="-130" dirty="0">
              <a:solidFill>
                <a:srgbClr val="7FB451"/>
              </a:solidFill>
              <a:latin typeface="Tahoma" panose="020B0604030504040204" pitchFamily="34" charset="0"/>
              <a:ea typeface="Tahoma" panose="020B0604030504040204" pitchFamily="34" charset="0"/>
              <a:cs typeface="Tahoma" panose="020B0604030504040204" pitchFamily="34" charset="0"/>
            </a:endParaRPr>
          </a:p>
        </p:txBody>
      </p:sp>
      <p:sp>
        <p:nvSpPr>
          <p:cNvPr id="4" name="1 Rectángulo"/>
          <p:cNvSpPr/>
          <p:nvPr/>
        </p:nvSpPr>
        <p:spPr>
          <a:xfrm>
            <a:off x="1943100" y="1525793"/>
            <a:ext cx="4196442" cy="4278094"/>
          </a:xfrm>
          <a:prstGeom prst="rect">
            <a:avLst/>
          </a:prstGeom>
        </p:spPr>
        <p:txBody>
          <a:bodyPr wrap="square">
            <a:spAutoFit/>
          </a:bodyPr>
          <a:lstStyle/>
          <a:p>
            <a:r>
              <a:rPr lang="es-MX" sz="1700" dirty="0">
                <a:solidFill>
                  <a:schemeClr val="bg1">
                    <a:lumMod val="50000"/>
                  </a:schemeClr>
                </a:solidFill>
              </a:rPr>
              <a:t>En las cosechas </a:t>
            </a:r>
            <a:r>
              <a:rPr lang="es-MX" sz="1700" b="1" dirty="0">
                <a:solidFill>
                  <a:schemeClr val="bg1">
                    <a:lumMod val="50000"/>
                  </a:schemeClr>
                </a:solidFill>
              </a:rPr>
              <a:t>1991/1992</a:t>
            </a:r>
            <a:r>
              <a:rPr lang="es-MX" sz="1700" dirty="0">
                <a:solidFill>
                  <a:schemeClr val="bg1">
                    <a:lumMod val="50000"/>
                  </a:schemeClr>
                </a:solidFill>
              </a:rPr>
              <a:t> a </a:t>
            </a:r>
            <a:r>
              <a:rPr lang="es-MX" sz="1700" b="1" dirty="0" smtClean="0">
                <a:solidFill>
                  <a:schemeClr val="bg1">
                    <a:lumMod val="50000"/>
                  </a:schemeClr>
                </a:solidFill>
              </a:rPr>
              <a:t>1996/1997</a:t>
            </a:r>
            <a:r>
              <a:rPr lang="es-MX" sz="1700" dirty="0" smtClean="0">
                <a:solidFill>
                  <a:schemeClr val="bg1">
                    <a:lumMod val="50000"/>
                  </a:schemeClr>
                </a:solidFill>
              </a:rPr>
              <a:t>, cuando inicia la cobertura de Reaseguradores internacionales, </a:t>
            </a:r>
            <a:r>
              <a:rPr lang="es-MX" sz="1700" dirty="0">
                <a:solidFill>
                  <a:schemeClr val="bg1">
                    <a:lumMod val="50000"/>
                  </a:schemeClr>
                </a:solidFill>
              </a:rPr>
              <a:t>se registró un </a:t>
            </a:r>
            <a:r>
              <a:rPr lang="es-MX" sz="1700" b="1" dirty="0">
                <a:solidFill>
                  <a:schemeClr val="bg1">
                    <a:lumMod val="50000"/>
                  </a:schemeClr>
                </a:solidFill>
              </a:rPr>
              <a:t>sensible incremento de siniestralidad por caída de granizo</a:t>
            </a:r>
            <a:r>
              <a:rPr lang="es-MX" sz="1700" dirty="0">
                <a:solidFill>
                  <a:schemeClr val="bg1">
                    <a:lumMod val="50000"/>
                  </a:schemeClr>
                </a:solidFill>
              </a:rPr>
              <a:t>, incidiendo de forma determinante en la actividad tabacalera y agrícola del valle de los Pericos</a:t>
            </a:r>
            <a:r>
              <a:rPr lang="es-MX" sz="1700" dirty="0" smtClean="0">
                <a:solidFill>
                  <a:schemeClr val="bg1">
                    <a:lumMod val="50000"/>
                  </a:schemeClr>
                </a:solidFill>
              </a:rPr>
              <a:t>.</a:t>
            </a:r>
          </a:p>
          <a:p>
            <a:r>
              <a:rPr lang="es-MX" sz="1700" dirty="0">
                <a:solidFill>
                  <a:schemeClr val="bg1">
                    <a:lumMod val="50000"/>
                  </a:schemeClr>
                </a:solidFill>
              </a:rPr>
              <a:t/>
            </a:r>
            <a:br>
              <a:rPr lang="es-MX" sz="1700" dirty="0">
                <a:solidFill>
                  <a:schemeClr val="bg1">
                    <a:lumMod val="50000"/>
                  </a:schemeClr>
                </a:solidFill>
              </a:rPr>
            </a:br>
            <a:r>
              <a:rPr lang="es-MX" sz="1700" dirty="0">
                <a:solidFill>
                  <a:schemeClr val="bg1">
                    <a:lumMod val="50000"/>
                  </a:schemeClr>
                </a:solidFill>
              </a:rPr>
              <a:t>Con el proceso de cierre del </a:t>
            </a:r>
            <a:r>
              <a:rPr lang="es-MX" sz="1700" dirty="0" smtClean="0">
                <a:solidFill>
                  <a:schemeClr val="bg1">
                    <a:lumMod val="50000"/>
                  </a:schemeClr>
                </a:solidFill>
              </a:rPr>
              <a:t>INDER, </a:t>
            </a:r>
            <a:r>
              <a:rPr lang="es-MX" sz="1700" dirty="0">
                <a:solidFill>
                  <a:schemeClr val="bg1">
                    <a:lumMod val="50000"/>
                  </a:schemeClr>
                </a:solidFill>
              </a:rPr>
              <a:t>a inicios del 1992, </a:t>
            </a:r>
            <a:r>
              <a:rPr lang="es-MX" sz="1700" dirty="0" smtClean="0">
                <a:solidFill>
                  <a:schemeClr val="bg1">
                    <a:lumMod val="50000"/>
                  </a:schemeClr>
                </a:solidFill>
              </a:rPr>
              <a:t>surgió </a:t>
            </a:r>
            <a:r>
              <a:rPr lang="es-MX" sz="1700" dirty="0">
                <a:solidFill>
                  <a:schemeClr val="bg1">
                    <a:lumMod val="50000"/>
                  </a:schemeClr>
                </a:solidFill>
              </a:rPr>
              <a:t>la </a:t>
            </a:r>
            <a:r>
              <a:rPr lang="es-MX" sz="1700" dirty="0" smtClean="0">
                <a:solidFill>
                  <a:schemeClr val="bg1">
                    <a:lumMod val="50000"/>
                  </a:schemeClr>
                </a:solidFill>
              </a:rPr>
              <a:t>necesidad </a:t>
            </a:r>
            <a:r>
              <a:rPr lang="es-MX" sz="1700" dirty="0">
                <a:solidFill>
                  <a:schemeClr val="bg1">
                    <a:lumMod val="50000"/>
                  </a:schemeClr>
                </a:solidFill>
              </a:rPr>
              <a:t>de buscar Reaseguradores </a:t>
            </a:r>
            <a:r>
              <a:rPr lang="es-MX" sz="1700" dirty="0" smtClean="0">
                <a:solidFill>
                  <a:schemeClr val="bg1">
                    <a:lumMod val="50000"/>
                  </a:schemeClr>
                </a:solidFill>
              </a:rPr>
              <a:t>Internacionales </a:t>
            </a:r>
            <a:r>
              <a:rPr lang="es-MX" sz="1700" dirty="0">
                <a:solidFill>
                  <a:schemeClr val="bg1">
                    <a:lumMod val="50000"/>
                  </a:schemeClr>
                </a:solidFill>
              </a:rPr>
              <a:t>para la cobertura de granizo, lo que </a:t>
            </a:r>
            <a:r>
              <a:rPr lang="es-MX" sz="1700" dirty="0" smtClean="0">
                <a:solidFill>
                  <a:schemeClr val="bg1">
                    <a:lumMod val="50000"/>
                  </a:schemeClr>
                </a:solidFill>
              </a:rPr>
              <a:t>incrementó </a:t>
            </a:r>
            <a:r>
              <a:rPr lang="es-MX" sz="1700" dirty="0">
                <a:solidFill>
                  <a:schemeClr val="bg1">
                    <a:lumMod val="50000"/>
                  </a:schemeClr>
                </a:solidFill>
              </a:rPr>
              <a:t>los costos de las </a:t>
            </a:r>
            <a:r>
              <a:rPr lang="es-MX" sz="1700" dirty="0" smtClean="0">
                <a:solidFill>
                  <a:schemeClr val="bg1">
                    <a:lumMod val="50000"/>
                  </a:schemeClr>
                </a:solidFill>
              </a:rPr>
              <a:t>pólizas.</a:t>
            </a:r>
          </a:p>
          <a:p>
            <a:r>
              <a:rPr lang="es-MX" sz="1700" dirty="0">
                <a:solidFill>
                  <a:schemeClr val="bg1">
                    <a:lumMod val="50000"/>
                  </a:schemeClr>
                </a:solidFill>
              </a:rPr>
              <a:t/>
            </a:r>
            <a:br>
              <a:rPr lang="es-MX" sz="1700" dirty="0">
                <a:solidFill>
                  <a:schemeClr val="bg1">
                    <a:lumMod val="50000"/>
                  </a:schemeClr>
                </a:solidFill>
              </a:rPr>
            </a:br>
            <a:r>
              <a:rPr lang="es-MX" sz="1700" b="1" dirty="0">
                <a:solidFill>
                  <a:schemeClr val="bg1">
                    <a:lumMod val="50000"/>
                  </a:schemeClr>
                </a:solidFill>
              </a:rPr>
              <a:t>En </a:t>
            </a:r>
            <a:r>
              <a:rPr lang="es-MX" sz="1700" b="1" dirty="0" smtClean="0">
                <a:solidFill>
                  <a:schemeClr val="bg1">
                    <a:lumMod val="50000"/>
                  </a:schemeClr>
                </a:solidFill>
              </a:rPr>
              <a:t>1997/98 comienza </a:t>
            </a:r>
            <a:r>
              <a:rPr lang="es-MX" sz="1700" b="1" dirty="0">
                <a:solidFill>
                  <a:schemeClr val="bg1">
                    <a:lumMod val="50000"/>
                  </a:schemeClr>
                </a:solidFill>
              </a:rPr>
              <a:t>a operar la Lucha Antigranizo.</a:t>
            </a:r>
            <a:endParaRPr lang="es-ES" sz="1700" b="1" dirty="0">
              <a:solidFill>
                <a:schemeClr val="bg1">
                  <a:lumMod val="50000"/>
                </a:schemeClr>
              </a:solidFill>
            </a:endParaRPr>
          </a:p>
        </p:txBody>
      </p:sp>
      <p:pic>
        <p:nvPicPr>
          <p:cNvPr id="7" name="Imagen 6"/>
          <p:cNvPicPr>
            <a:picLocks noChangeAspect="1"/>
          </p:cNvPicPr>
          <p:nvPr/>
        </p:nvPicPr>
        <p:blipFill rotWithShape="1">
          <a:blip r:embed="rId2"/>
          <a:srcRect b="7928"/>
          <a:stretch/>
        </p:blipFill>
        <p:spPr>
          <a:xfrm>
            <a:off x="6139542" y="1525793"/>
            <a:ext cx="5529551" cy="3974135"/>
          </a:xfrm>
          <a:prstGeom prst="rect">
            <a:avLst/>
          </a:prstGeom>
        </p:spPr>
      </p:pic>
    </p:spTree>
    <p:extLst>
      <p:ext uri="{BB962C8B-B14F-4D97-AF65-F5344CB8AC3E}">
        <p14:creationId xmlns:p14="http://schemas.microsoft.com/office/powerpoint/2010/main" val="404963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4224E98F-8163-4F87-A5AE-43E684553449}"/>
              </a:ext>
            </a:extLst>
          </p:cNvPr>
          <p:cNvSpPr txBox="1"/>
          <p:nvPr/>
        </p:nvSpPr>
        <p:spPr>
          <a:xfrm>
            <a:off x="2116998" y="124123"/>
            <a:ext cx="9171488" cy="584775"/>
          </a:xfrm>
          <a:prstGeom prst="rect">
            <a:avLst/>
          </a:prstGeom>
          <a:noFill/>
        </p:spPr>
        <p:txBody>
          <a:bodyPr wrap="square" rtlCol="0">
            <a:spAutoFit/>
          </a:bodyPr>
          <a:lstStyle/>
          <a:p>
            <a:r>
              <a:rPr lang="es-MX" sz="3200" b="1" dirty="0" smtClean="0">
                <a:solidFill>
                  <a:srgbClr val="F5A904"/>
                </a:solidFill>
                <a:latin typeface="Tahoma" panose="020B0604030504040204" pitchFamily="34" charset="0"/>
                <a:ea typeface="Tahoma" panose="020B0604030504040204" pitchFamily="34" charset="0"/>
                <a:cs typeface="Tahoma" panose="020B0604030504040204" pitchFamily="34" charset="0"/>
              </a:rPr>
              <a:t>Análisis </a:t>
            </a:r>
            <a:r>
              <a:rPr lang="es-MX" sz="3200" b="1" dirty="0">
                <a:solidFill>
                  <a:srgbClr val="F5A904"/>
                </a:solidFill>
                <a:latin typeface="Tahoma" panose="020B0604030504040204" pitchFamily="34" charset="0"/>
                <a:ea typeface="Tahoma" panose="020B0604030504040204" pitchFamily="34" charset="0"/>
                <a:cs typeface="Tahoma" panose="020B0604030504040204" pitchFamily="34" charset="0"/>
              </a:rPr>
              <a:t>estadístico de la Lucha </a:t>
            </a:r>
            <a:r>
              <a:rPr lang="es-MX" sz="3200" b="1" dirty="0" smtClean="0">
                <a:solidFill>
                  <a:srgbClr val="F5A904"/>
                </a:solidFill>
                <a:latin typeface="Tahoma" panose="020B0604030504040204" pitchFamily="34" charset="0"/>
                <a:ea typeface="Tahoma" panose="020B0604030504040204" pitchFamily="34" charset="0"/>
                <a:cs typeface="Tahoma" panose="020B0604030504040204" pitchFamily="34" charset="0"/>
              </a:rPr>
              <a:t>Antigranizo</a:t>
            </a:r>
            <a:endParaRPr lang="es-ES" sz="3200" b="1" dirty="0">
              <a:solidFill>
                <a:srgbClr val="F5A904"/>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460972128"/>
              </p:ext>
            </p:extLst>
          </p:nvPr>
        </p:nvGraphicFramePr>
        <p:xfrm>
          <a:off x="2647465" y="760795"/>
          <a:ext cx="7728858" cy="3006090"/>
        </p:xfrm>
        <a:graphic>
          <a:graphicData uri="http://schemas.openxmlformats.org/drawingml/2006/table">
            <a:tbl>
              <a:tblPr/>
              <a:tblGrid>
                <a:gridCol w="475378">
                  <a:extLst>
                    <a:ext uri="{9D8B030D-6E8A-4147-A177-3AD203B41FA5}">
                      <a16:colId xmlns="" xmlns:a16="http://schemas.microsoft.com/office/drawing/2014/main" val="501861076"/>
                    </a:ext>
                  </a:extLst>
                </a:gridCol>
                <a:gridCol w="1695535">
                  <a:extLst>
                    <a:ext uri="{9D8B030D-6E8A-4147-A177-3AD203B41FA5}">
                      <a16:colId xmlns="" xmlns:a16="http://schemas.microsoft.com/office/drawing/2014/main" val="20000"/>
                    </a:ext>
                  </a:extLst>
                </a:gridCol>
                <a:gridCol w="701735">
                  <a:extLst>
                    <a:ext uri="{9D8B030D-6E8A-4147-A177-3AD203B41FA5}">
                      <a16:colId xmlns="" xmlns:a16="http://schemas.microsoft.com/office/drawing/2014/main" val="20001"/>
                    </a:ext>
                  </a:extLst>
                </a:gridCol>
                <a:gridCol w="971242">
                  <a:extLst>
                    <a:ext uri="{9D8B030D-6E8A-4147-A177-3AD203B41FA5}">
                      <a16:colId xmlns="" xmlns:a16="http://schemas.microsoft.com/office/drawing/2014/main" val="805875616"/>
                    </a:ext>
                  </a:extLst>
                </a:gridCol>
                <a:gridCol w="971242">
                  <a:extLst>
                    <a:ext uri="{9D8B030D-6E8A-4147-A177-3AD203B41FA5}">
                      <a16:colId xmlns="" xmlns:a16="http://schemas.microsoft.com/office/drawing/2014/main" val="1606152102"/>
                    </a:ext>
                  </a:extLst>
                </a:gridCol>
                <a:gridCol w="1226844">
                  <a:extLst>
                    <a:ext uri="{9D8B030D-6E8A-4147-A177-3AD203B41FA5}">
                      <a16:colId xmlns="" xmlns:a16="http://schemas.microsoft.com/office/drawing/2014/main" val="849962619"/>
                    </a:ext>
                  </a:extLst>
                </a:gridCol>
                <a:gridCol w="715640">
                  <a:extLst>
                    <a:ext uri="{9D8B030D-6E8A-4147-A177-3AD203B41FA5}">
                      <a16:colId xmlns="" xmlns:a16="http://schemas.microsoft.com/office/drawing/2014/main" val="20003"/>
                    </a:ext>
                  </a:extLst>
                </a:gridCol>
                <a:gridCol w="971242">
                  <a:extLst>
                    <a:ext uri="{9D8B030D-6E8A-4147-A177-3AD203B41FA5}">
                      <a16:colId xmlns="" xmlns:a16="http://schemas.microsoft.com/office/drawing/2014/main" val="20004"/>
                    </a:ext>
                  </a:extLst>
                </a:gridCol>
              </a:tblGrid>
              <a:tr h="168544">
                <a:tc rowSpan="2">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Orden</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rowSpan="2">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Campaña </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gridSpan="2">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HAS Plantadas</a:t>
                      </a:r>
                      <a:r>
                        <a:rPr lang="es-ES" sz="1100" b="1" i="0" u="none" strike="noStrike" baseline="0" dirty="0" smtClean="0">
                          <a:solidFill>
                            <a:srgbClr val="FFFFFF"/>
                          </a:solidFill>
                          <a:latin typeface="Tahoma" panose="020B0604030504040204" pitchFamily="34" charset="0"/>
                          <a:ea typeface="Tahoma" panose="020B0604030504040204" pitchFamily="34" charset="0"/>
                          <a:cs typeface="Tahoma" panose="020B0604030504040204" pitchFamily="34" charset="0"/>
                        </a:rPr>
                        <a:t> (1)</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hMerge="1">
                  <a:txBody>
                    <a:bodyPr/>
                    <a:lstStyle/>
                    <a:p>
                      <a:endParaRPr lang="es-AR"/>
                    </a:p>
                  </a:txBody>
                  <a:tcPr/>
                </a:tc>
                <a:tc gridSpan="2">
                  <a:txBody>
                    <a:bodyPr/>
                    <a:lstStyle/>
                    <a:p>
                      <a:pPr algn="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HAS</a:t>
                      </a:r>
                      <a:r>
                        <a:rPr lang="es-ES" sz="1100" b="1" i="0" u="none" strike="noStrike" baseline="0" dirty="0" smtClean="0">
                          <a:solidFill>
                            <a:srgbClr val="FFFFFF"/>
                          </a:solidFill>
                          <a:latin typeface="Tahoma" panose="020B0604030504040204" pitchFamily="34" charset="0"/>
                          <a:ea typeface="Tahoma" panose="020B0604030504040204" pitchFamily="34" charset="0"/>
                          <a:cs typeface="Tahoma" panose="020B0604030504040204" pitchFamily="34" charset="0"/>
                        </a:rPr>
                        <a:t> siniestradas al 100%  (2)</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hMerge="1">
                  <a:txBody>
                    <a:bodyPr/>
                    <a:lstStyle/>
                    <a:p>
                      <a:endParaRPr lang="es-AR"/>
                    </a:p>
                  </a:txBody>
                  <a:tcPr/>
                </a:tc>
                <a:tc gridSpan="2">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Siniestralidad</a:t>
                      </a:r>
                      <a:r>
                        <a:rPr lang="es-ES" sz="1100" b="1" i="0" u="none" strike="noStrike" baseline="0" dirty="0" smtClean="0">
                          <a:solidFill>
                            <a:srgbClr val="FFFFFF"/>
                          </a:solidFill>
                          <a:latin typeface="Tahoma" panose="020B0604030504040204" pitchFamily="34" charset="0"/>
                          <a:ea typeface="Tahoma" panose="020B0604030504040204" pitchFamily="34" charset="0"/>
                          <a:cs typeface="Tahoma" panose="020B0604030504040204" pitchFamily="34" charset="0"/>
                        </a:rPr>
                        <a:t> (2) / (1)</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hMerge="1">
                  <a:txBody>
                    <a:bodyPr/>
                    <a:lstStyle/>
                    <a:p>
                      <a:pPr algn="r" fontAlgn="ct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extLst>
                  <a:ext uri="{0D108BD9-81ED-4DB2-BD59-A6C34878D82A}">
                    <a16:rowId xmlns="" xmlns:a16="http://schemas.microsoft.com/office/drawing/2014/main" val="10002"/>
                  </a:ext>
                </a:extLst>
              </a:tr>
              <a:tr h="168544">
                <a:tc vMerge="1">
                  <a:txBody>
                    <a:bodyPr/>
                    <a:lstStyle/>
                    <a:p>
                      <a:endParaRPr lang="es-AR"/>
                    </a:p>
                  </a:txBody>
                  <a:tcPr/>
                </a:tc>
                <a:tc vMerge="1">
                  <a:txBody>
                    <a:bodyPr/>
                    <a:lstStyle/>
                    <a:p>
                      <a:endParaRPr lang="es-ES"/>
                    </a:p>
                  </a:txBody>
                  <a:tcPr/>
                </a:tc>
                <a:tc>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Jujuy</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Salta</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Jujuy</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Salta</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Jujuy</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Salta</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extLst>
                  <a:ext uri="{0D108BD9-81ED-4DB2-BD59-A6C34878D82A}">
                    <a16:rowId xmlns="" xmlns:a16="http://schemas.microsoft.com/office/drawing/2014/main" val="10003"/>
                  </a:ext>
                </a:extLst>
              </a:tr>
              <a:tr h="161562">
                <a:tc>
                  <a:txBody>
                    <a:bodyPr/>
                    <a:lstStyle/>
                    <a:p>
                      <a:pPr algn="ctr" fontAlgn="ctr"/>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1</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1983/1984</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17.303</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s-ES" sz="10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18.709</a:t>
                      </a:r>
                      <a:endParaRPr lang="es-ES" sz="10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1.183</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1.205</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6,84</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6,44</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161562">
                <a:tc>
                  <a:txBody>
                    <a:bodyPr/>
                    <a:lstStyle/>
                    <a:p>
                      <a:pPr algn="ctr" fontAlgn="ctr"/>
                      <a:r>
                        <a:rPr lang="es-ES" sz="10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a:t>
                      </a:r>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1984/1985</a:t>
                      </a:r>
                      <a:endParaRPr kumimoji="0" lang="es-ES" sz="1000" b="1" i="0" u="none" strike="noStrike" kern="1200" cap="none" spc="0" normalizeH="0" baseline="0" noProof="0" dirty="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10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17.362</a:t>
                      </a:r>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s-ES" sz="10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16.770</a:t>
                      </a:r>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1.550</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979</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8,93</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5,84</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7"/>
                  </a:ext>
                </a:extLst>
              </a:tr>
              <a:tr h="161562">
                <a:tc>
                  <a:txBody>
                    <a:bodyPr/>
                    <a:lstStyle/>
                    <a:p>
                      <a:pPr algn="ctr" fontAlgn="ctr"/>
                      <a:r>
                        <a:rPr lang="es-ES" sz="10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3</a:t>
                      </a:r>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1985/1986</a:t>
                      </a:r>
                      <a:endParaRPr kumimoji="0" lang="es-ES" sz="1000" b="1" i="0" u="none" strike="noStrike" kern="1200" cap="none" spc="0" normalizeH="0" baseline="0" noProof="0" dirty="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14.730</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16.410</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1.799</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1.052</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12,21</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6,41</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8"/>
                  </a:ext>
                </a:extLst>
              </a:tr>
              <a:tr h="161562">
                <a:tc>
                  <a:txBody>
                    <a:bodyPr/>
                    <a:lstStyle/>
                    <a:p>
                      <a:pPr algn="ctr" fontAlgn="ctr"/>
                      <a:r>
                        <a:rPr lang="es-ES" sz="10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4</a:t>
                      </a:r>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1986/1987</a:t>
                      </a:r>
                      <a:endParaRPr kumimoji="0" lang="es-ES" sz="1000" b="1" i="0" u="none" strike="noStrike" kern="1200" cap="none" spc="0" normalizeH="0" baseline="0" noProof="0" dirty="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16.581</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16.880</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415</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1.326</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2,51</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7,85</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9"/>
                  </a:ext>
                </a:extLst>
              </a:tr>
              <a:tr h="161562">
                <a:tc>
                  <a:txBody>
                    <a:bodyPr/>
                    <a:lstStyle/>
                    <a:p>
                      <a:pPr algn="ctr" fontAlgn="ctr"/>
                      <a:r>
                        <a:rPr lang="es-ES" sz="10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5</a:t>
                      </a:r>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1987/1988</a:t>
                      </a:r>
                      <a:endParaRPr kumimoji="0" lang="es-ES" sz="1000" b="1" i="0" u="none" strike="noStrike" kern="1200" cap="none" spc="0" normalizeH="0" baseline="0" noProof="0" dirty="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18.321</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16.791</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258</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584</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1,41</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3,48</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0"/>
                  </a:ext>
                </a:extLst>
              </a:tr>
              <a:tr h="161562">
                <a:tc>
                  <a:txBody>
                    <a:bodyPr/>
                    <a:lstStyle/>
                    <a:p>
                      <a:pPr algn="ctr" fontAlgn="ctr"/>
                      <a:r>
                        <a:rPr lang="es-ES" sz="10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6</a:t>
                      </a:r>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1988/1989</a:t>
                      </a:r>
                      <a:endParaRPr kumimoji="0" lang="es-ES" sz="1000" b="1" i="0" u="none" strike="noStrike" kern="1200" cap="none" spc="0" normalizeH="0" baseline="0" noProof="0" dirty="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18.884</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15.146</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995</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1.447</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5,27</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9,56</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1"/>
                  </a:ext>
                </a:extLst>
              </a:tr>
              <a:tr h="161562">
                <a:tc>
                  <a:txBody>
                    <a:bodyPr/>
                    <a:lstStyle/>
                    <a:p>
                      <a:pPr algn="ctr" fontAlgn="ctr"/>
                      <a:r>
                        <a:rPr lang="es-ES" sz="10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7</a:t>
                      </a:r>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1989/1990</a:t>
                      </a:r>
                      <a:endParaRPr kumimoji="0" lang="es-ES" sz="1000" b="1" i="0" u="none" strike="noStrike" kern="1200" cap="none" spc="0" normalizeH="0" baseline="0" noProof="0" dirty="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18.690</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12.584</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758</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1.013</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4,06</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8,05</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2"/>
                  </a:ext>
                </a:extLst>
              </a:tr>
              <a:tr h="161562">
                <a:tc>
                  <a:txBody>
                    <a:bodyPr/>
                    <a:lstStyle/>
                    <a:p>
                      <a:pPr algn="ctr" fontAlgn="ctr"/>
                      <a:r>
                        <a:rPr lang="es-ES" sz="10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8</a:t>
                      </a:r>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1990/1991</a:t>
                      </a:r>
                      <a:endParaRPr kumimoji="0" lang="es-ES" sz="1000" b="1" i="0" u="none" strike="noStrike" kern="1200" cap="none" spc="0" normalizeH="0" baseline="0" noProof="0" dirty="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16.258</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15.204</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191</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201</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1,17</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1,32</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3"/>
                  </a:ext>
                </a:extLst>
              </a:tr>
              <a:tr h="161562">
                <a:tc>
                  <a:txBody>
                    <a:bodyPr/>
                    <a:lstStyle/>
                    <a:p>
                      <a:pPr algn="ctr" fontAlgn="ctr"/>
                      <a:r>
                        <a:rPr lang="es-ES" sz="10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9</a:t>
                      </a:r>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1991/1992</a:t>
                      </a:r>
                      <a:endParaRPr kumimoji="0" lang="es-ES" sz="1000" b="1" i="0" u="none" strike="noStrike" kern="1200" cap="none" spc="0" normalizeH="0" baseline="0" noProof="0" dirty="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19.893</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18.771</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2.464</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1.082</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12,39</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5,76</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4"/>
                  </a:ext>
                </a:extLst>
              </a:tr>
              <a:tr h="161562">
                <a:tc>
                  <a:txBody>
                    <a:bodyPr/>
                    <a:lstStyle/>
                    <a:p>
                      <a:pPr algn="ctr" fontAlgn="ctr"/>
                      <a:r>
                        <a:rPr lang="es-ES" sz="10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10</a:t>
                      </a:r>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1992/1993</a:t>
                      </a:r>
                      <a:endParaRPr kumimoji="0" lang="es-ES" sz="1000" b="1" i="0" u="none" strike="noStrike" kern="1200" cap="none" spc="0" normalizeH="0" baseline="0" noProof="0" dirty="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19.563</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19.947</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3.144</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1.330</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16,07</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6,67</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5"/>
                  </a:ext>
                </a:extLst>
              </a:tr>
              <a:tr h="161562">
                <a:tc>
                  <a:txBody>
                    <a:bodyPr/>
                    <a:lstStyle/>
                    <a:p>
                      <a:pPr algn="ctr" fontAlgn="ctr"/>
                      <a:r>
                        <a:rPr lang="es-ES" sz="10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11</a:t>
                      </a:r>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1993/1994</a:t>
                      </a:r>
                      <a:endParaRPr kumimoji="0" lang="es-ES" sz="1000" b="1" i="0" u="none" strike="noStrike" kern="1200" cap="none" spc="0" normalizeH="0" baseline="0" noProof="0" dirty="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12.504</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12.055</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437</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798</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3,50</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6,62</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6"/>
                  </a:ext>
                </a:extLst>
              </a:tr>
              <a:tr h="161562">
                <a:tc>
                  <a:txBody>
                    <a:bodyPr/>
                    <a:lstStyle/>
                    <a:p>
                      <a:pPr algn="ctr" fontAlgn="ctr"/>
                      <a:r>
                        <a:rPr lang="es-ES" sz="10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12</a:t>
                      </a:r>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1994/1995</a:t>
                      </a:r>
                      <a:endParaRPr kumimoji="0" lang="es-ES" sz="1000" b="1" i="0" u="none" strike="noStrike" kern="1200" cap="none" spc="0" normalizeH="0" baseline="0" noProof="0" dirty="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13.004</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11.994</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2.273</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1.087</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17,48</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9,06</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7"/>
                  </a:ext>
                </a:extLst>
              </a:tr>
              <a:tr h="161562">
                <a:tc>
                  <a:txBody>
                    <a:bodyPr/>
                    <a:lstStyle/>
                    <a:p>
                      <a:pPr algn="ctr" fontAlgn="ctr"/>
                      <a:r>
                        <a:rPr lang="es-ES" sz="10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13</a:t>
                      </a:r>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1995/1996</a:t>
                      </a:r>
                      <a:endParaRPr kumimoji="0" lang="es-ES" sz="1000" b="1" i="0" u="none" strike="noStrike" kern="1200" cap="none" spc="0" normalizeH="0" baseline="0" noProof="0" dirty="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15.969</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13.200</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1.813</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700</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11,35</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5,30</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8"/>
                  </a:ext>
                </a:extLst>
              </a:tr>
              <a:tr h="161562">
                <a:tc>
                  <a:txBody>
                    <a:bodyPr/>
                    <a:lstStyle/>
                    <a:p>
                      <a:pPr algn="ctr" fontAlgn="ctr"/>
                      <a:r>
                        <a:rPr lang="es-ES" sz="10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14</a:t>
                      </a:r>
                      <a:endParaRPr lang="es-ES" sz="10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1997/1998</a:t>
                      </a:r>
                      <a:endParaRPr kumimoji="0" lang="es-ES" sz="1000" b="1" i="0" u="none" strike="noStrike" kern="1200" cap="none" spc="0" normalizeH="0" baseline="0" noProof="0" dirty="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19.501</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18.000</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2.398</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2.100</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12,30</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r" defTabSz="914400" rtl="0" eaLnBrk="1" fontAlgn="ctr" latinLnBrk="0" hangingPunct="1"/>
                      <a:r>
                        <a:rPr lang="es-ES" sz="10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11,67</a:t>
                      </a:r>
                      <a:endParaRPr lang="es-ES" sz="10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9"/>
                  </a:ext>
                </a:extLst>
              </a:tr>
              <a:tr h="183042">
                <a:tc gridSpan="2">
                  <a:txBody>
                    <a:bodyPr/>
                    <a:lstStyle/>
                    <a:p>
                      <a:pPr marL="0" algn="l" defTabSz="914400" rtl="0" eaLnBrk="1" fontAlgn="ctr" latinLnBrk="0" hangingPunct="1"/>
                      <a:r>
                        <a:rPr lang="es-ES" sz="11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TOTAL</a:t>
                      </a:r>
                      <a:r>
                        <a:rPr lang="es-ES" sz="1100" b="1" i="0" u="none" strike="noStrike" kern="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 14 AÑOS</a:t>
                      </a:r>
                      <a:endParaRPr lang="es-ES" sz="11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hMerge="1">
                  <a:txBody>
                    <a:bodyPr/>
                    <a:lstStyle/>
                    <a:p>
                      <a:pPr algn="l" fontAlgn="ct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es-ES"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238.563</a:t>
                      </a:r>
                      <a:endParaRPr lang="es-ES"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a:txBody>
                    <a:bodyPr/>
                    <a:lstStyle/>
                    <a:p>
                      <a:pPr marL="0" algn="r" defTabSz="914400" rtl="0" eaLnBrk="1" fontAlgn="ctr" latinLnBrk="0" hangingPunct="1"/>
                      <a:r>
                        <a:rPr lang="es-ES"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222.461</a:t>
                      </a:r>
                      <a:endParaRPr lang="es-ES"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a:txBody>
                    <a:bodyPr/>
                    <a:lstStyle/>
                    <a:p>
                      <a:pPr marL="0" algn="r" defTabSz="914400" rtl="0" eaLnBrk="1" fontAlgn="ctr" latinLnBrk="0" hangingPunct="1"/>
                      <a:r>
                        <a:rPr lang="es-AR"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19.679</a:t>
                      </a:r>
                      <a:endParaRPr lang="es-AR"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a:txBody>
                    <a:bodyPr/>
                    <a:lstStyle/>
                    <a:p>
                      <a:pPr marL="0" algn="r" defTabSz="914400" rtl="0" eaLnBrk="1" fontAlgn="ctr" latinLnBrk="0" hangingPunct="1"/>
                      <a:r>
                        <a:rPr lang="es-AR"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14.905</a:t>
                      </a:r>
                      <a:endParaRPr lang="es-AR"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a:txBody>
                    <a:bodyPr/>
                    <a:lstStyle/>
                    <a:p>
                      <a:pPr marL="0" algn="r" defTabSz="914400" rtl="0" eaLnBrk="1" fontAlgn="ctr" latinLnBrk="0" hangingPunct="1"/>
                      <a:r>
                        <a:rPr lang="es-ES"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8,25%</a:t>
                      </a:r>
                      <a:endParaRPr lang="es-ES"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a:txBody>
                    <a:bodyPr/>
                    <a:lstStyle/>
                    <a:p>
                      <a:pPr marL="0" algn="r" defTabSz="914400" rtl="0" eaLnBrk="1" fontAlgn="ctr" latinLnBrk="0" hangingPunct="1"/>
                      <a:r>
                        <a:rPr lang="es-ES"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6,70%</a:t>
                      </a:r>
                      <a:endParaRPr lang="es-ES"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extLst>
                  <a:ext uri="{0D108BD9-81ED-4DB2-BD59-A6C34878D82A}">
                    <a16:rowId xmlns="" xmlns:a16="http://schemas.microsoft.com/office/drawing/2014/main" val="70792761"/>
                  </a:ext>
                </a:extLst>
              </a:tr>
              <a:tr h="183042">
                <a:tc gridSpan="2">
                  <a:txBody>
                    <a:bodyPr/>
                    <a:lstStyle/>
                    <a:p>
                      <a:pPr marL="0" algn="l" defTabSz="914400" rtl="0" eaLnBrk="1" fontAlgn="ctr" latinLnBrk="0" hangingPunct="1"/>
                      <a:r>
                        <a:rPr lang="es-MX" sz="11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TOTAL – 6</a:t>
                      </a:r>
                      <a:r>
                        <a:rPr lang="es-MX" sz="1100" b="1" i="0" u="none" strike="noStrike" kern="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AÑOS ANTERIORES</a:t>
                      </a:r>
                      <a:endParaRPr lang="es-MX" sz="11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solidFill>
                      <a:srgbClr val="F5A904"/>
                    </a:solidFill>
                  </a:tcPr>
                </a:tc>
                <a:tc hMerge="1">
                  <a:txBody>
                    <a:bodyPr/>
                    <a:lstStyle/>
                    <a:p>
                      <a:pPr algn="l" fontAlgn="b"/>
                      <a:endParaRPr lang="es-MX" sz="800" b="0" i="0" u="none" strike="noStrike"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w="12700" cap="flat" cmpd="sng" algn="ctr">
                      <a:noFill/>
                      <a:prstDash val="solid"/>
                      <a:round/>
                      <a:headEnd type="none" w="med" len="med"/>
                      <a:tailEnd type="none" w="med" len="med"/>
                    </a:lnT>
                    <a:lnB>
                      <a:noFill/>
                    </a:lnB>
                    <a:solidFill>
                      <a:srgbClr val="F5A904"/>
                    </a:solidFill>
                  </a:tcPr>
                </a:tc>
                <a:tc>
                  <a:txBody>
                    <a:bodyPr/>
                    <a:lstStyle/>
                    <a:p>
                      <a:pPr marL="0" algn="r" defTabSz="914400" rtl="0" eaLnBrk="1" fontAlgn="ctr" latinLnBrk="0" hangingPunct="1"/>
                      <a:r>
                        <a:rPr lang="es-ES"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100.434</a:t>
                      </a:r>
                      <a:endParaRPr lang="es-ES"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solidFill>
                      <a:srgbClr val="F5A904"/>
                    </a:solidFill>
                  </a:tcPr>
                </a:tc>
                <a:tc>
                  <a:txBody>
                    <a:bodyPr/>
                    <a:lstStyle/>
                    <a:p>
                      <a:pPr marL="0" algn="r" defTabSz="914400" rtl="0" eaLnBrk="1" fontAlgn="ctr" latinLnBrk="0" hangingPunct="1"/>
                      <a:r>
                        <a:rPr lang="es-AR"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93.967</a:t>
                      </a:r>
                      <a:endParaRPr lang="es-AR"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solidFill>
                      <a:srgbClr val="F5A904"/>
                    </a:solidFill>
                  </a:tcPr>
                </a:tc>
                <a:tc>
                  <a:txBody>
                    <a:bodyPr/>
                    <a:lstStyle/>
                    <a:p>
                      <a:pPr marL="0" algn="r" defTabSz="914400" rtl="0" eaLnBrk="1" fontAlgn="ctr" latinLnBrk="0" hangingPunct="1"/>
                      <a:r>
                        <a:rPr lang="es-MX"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12.530</a:t>
                      </a:r>
                      <a:endParaRPr lang="es-MX"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solidFill>
                      <a:srgbClr val="F5A904"/>
                    </a:solidFill>
                  </a:tcPr>
                </a:tc>
                <a:tc>
                  <a:txBody>
                    <a:bodyPr/>
                    <a:lstStyle/>
                    <a:p>
                      <a:pPr marL="0" algn="r" defTabSz="914400" rtl="0" eaLnBrk="1" fontAlgn="ctr" latinLnBrk="0" hangingPunct="1"/>
                      <a:r>
                        <a:rPr lang="es-MX"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7.097</a:t>
                      </a:r>
                      <a:endParaRPr lang="es-MX"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solidFill>
                      <a:srgbClr val="F5A904"/>
                    </a:solidFill>
                  </a:tcPr>
                </a:tc>
                <a:tc>
                  <a:txBody>
                    <a:bodyPr/>
                    <a:lstStyle/>
                    <a:p>
                      <a:pPr marL="0" algn="r" defTabSz="914400" rtl="0" eaLnBrk="1" fontAlgn="ctr" latinLnBrk="0" hangingPunct="1"/>
                      <a:r>
                        <a:rPr lang="es-ES"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12,48%</a:t>
                      </a:r>
                      <a:endParaRPr lang="es-ES"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solidFill>
                      <a:srgbClr val="F5A904"/>
                    </a:solidFill>
                  </a:tcPr>
                </a:tc>
                <a:tc>
                  <a:txBody>
                    <a:bodyPr/>
                    <a:lstStyle/>
                    <a:p>
                      <a:pPr marL="0" algn="r" defTabSz="914400" rtl="0" eaLnBrk="1" fontAlgn="ctr" latinLnBrk="0" hangingPunct="1"/>
                      <a:r>
                        <a:rPr lang="es-ES"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7,55%</a:t>
                      </a:r>
                      <a:endParaRPr lang="es-ES"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solidFill>
                      <a:srgbClr val="F5A904"/>
                    </a:solidFill>
                  </a:tcPr>
                </a:tc>
                <a:extLst>
                  <a:ext uri="{0D108BD9-81ED-4DB2-BD59-A6C34878D82A}">
                    <a16:rowId xmlns="" xmlns:a16="http://schemas.microsoft.com/office/drawing/2014/main" val="10027"/>
                  </a:ext>
                </a:extLst>
              </a:tr>
            </a:tbl>
          </a:graphicData>
        </a:graphic>
      </p:graphicFrame>
      <p:sp>
        <p:nvSpPr>
          <p:cNvPr id="4" name="3 CuadroTexto"/>
          <p:cNvSpPr txBox="1"/>
          <p:nvPr/>
        </p:nvSpPr>
        <p:spPr>
          <a:xfrm>
            <a:off x="1323834" y="3930555"/>
            <a:ext cx="10072047" cy="2308324"/>
          </a:xfrm>
          <a:prstGeom prst="rect">
            <a:avLst/>
          </a:prstGeom>
          <a:noFill/>
        </p:spPr>
        <p:txBody>
          <a:bodyPr wrap="square" rtlCol="0">
            <a:spAutoFit/>
          </a:bodyPr>
          <a:lstStyle/>
          <a:p>
            <a:pPr algn="just"/>
            <a:r>
              <a:rPr lang="es-AR" dirty="0" smtClean="0"/>
              <a:t>En los 14 años previos a la implementación del SLA, la siniestralidad en la Provincia de Jujuy (8,25%) resultó superior a la de la Provincia de Salta (6,70%). Si consideráramos sólo los seis años anteriores a la campaña 1997/1998, la siniestralidad para la Provincia de Jujuy ascendió a 12,48 %, mientras que para la Provincia de Salta ascendió a 7,55 %. </a:t>
            </a:r>
            <a:r>
              <a:rPr lang="es-AR" b="1" dirty="0" smtClean="0"/>
              <a:t>Por lo tanto, de la observación de las estadísticas, podríamos formular la hipótesis de la existencia de factores estructurales por los cuales los productores tabacaleros de la Provincia de Jujuy, de no existir la lucha anti-granizo, se verían afectados por una mayor siniestralidad que los productores tabacaleros de la Provincia de Salta</a:t>
            </a:r>
            <a:r>
              <a:rPr lang="es-AR" dirty="0" smtClean="0"/>
              <a:t>.</a:t>
            </a:r>
            <a:endParaRPr lang="es-ES" dirty="0" smtClean="0"/>
          </a:p>
          <a:p>
            <a:pPr algn="just"/>
            <a:endParaRPr lang="es-ES" dirty="0"/>
          </a:p>
        </p:txBody>
      </p:sp>
    </p:spTree>
    <p:extLst>
      <p:ext uri="{BB962C8B-B14F-4D97-AF65-F5344CB8AC3E}">
        <p14:creationId xmlns:p14="http://schemas.microsoft.com/office/powerpoint/2010/main" val="34101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4200833045"/>
              </p:ext>
            </p:extLst>
          </p:nvPr>
        </p:nvGraphicFramePr>
        <p:xfrm>
          <a:off x="2379359" y="165323"/>
          <a:ext cx="7728858" cy="3966210"/>
        </p:xfrm>
        <a:graphic>
          <a:graphicData uri="http://schemas.openxmlformats.org/drawingml/2006/table">
            <a:tbl>
              <a:tblPr/>
              <a:tblGrid>
                <a:gridCol w="475378">
                  <a:extLst>
                    <a:ext uri="{9D8B030D-6E8A-4147-A177-3AD203B41FA5}">
                      <a16:colId xmlns="" xmlns:a16="http://schemas.microsoft.com/office/drawing/2014/main" val="501861076"/>
                    </a:ext>
                  </a:extLst>
                </a:gridCol>
                <a:gridCol w="1426028">
                  <a:extLst>
                    <a:ext uri="{9D8B030D-6E8A-4147-A177-3AD203B41FA5}">
                      <a16:colId xmlns="" xmlns:a16="http://schemas.microsoft.com/office/drawing/2014/main" val="20000"/>
                    </a:ext>
                  </a:extLst>
                </a:gridCol>
                <a:gridCol w="971242">
                  <a:extLst>
                    <a:ext uri="{9D8B030D-6E8A-4147-A177-3AD203B41FA5}">
                      <a16:colId xmlns="" xmlns:a16="http://schemas.microsoft.com/office/drawing/2014/main" val="20001"/>
                    </a:ext>
                  </a:extLst>
                </a:gridCol>
                <a:gridCol w="971242">
                  <a:extLst>
                    <a:ext uri="{9D8B030D-6E8A-4147-A177-3AD203B41FA5}">
                      <a16:colId xmlns="" xmlns:a16="http://schemas.microsoft.com/office/drawing/2014/main" val="805875616"/>
                    </a:ext>
                  </a:extLst>
                </a:gridCol>
                <a:gridCol w="971242">
                  <a:extLst>
                    <a:ext uri="{9D8B030D-6E8A-4147-A177-3AD203B41FA5}">
                      <a16:colId xmlns="" xmlns:a16="http://schemas.microsoft.com/office/drawing/2014/main" val="1606152102"/>
                    </a:ext>
                  </a:extLst>
                </a:gridCol>
                <a:gridCol w="1181823">
                  <a:extLst>
                    <a:ext uri="{9D8B030D-6E8A-4147-A177-3AD203B41FA5}">
                      <a16:colId xmlns="" xmlns:a16="http://schemas.microsoft.com/office/drawing/2014/main" val="849962619"/>
                    </a:ext>
                  </a:extLst>
                </a:gridCol>
                <a:gridCol w="760661">
                  <a:extLst>
                    <a:ext uri="{9D8B030D-6E8A-4147-A177-3AD203B41FA5}">
                      <a16:colId xmlns="" xmlns:a16="http://schemas.microsoft.com/office/drawing/2014/main" val="20003"/>
                    </a:ext>
                  </a:extLst>
                </a:gridCol>
                <a:gridCol w="971242">
                  <a:extLst>
                    <a:ext uri="{9D8B030D-6E8A-4147-A177-3AD203B41FA5}">
                      <a16:colId xmlns="" xmlns:a16="http://schemas.microsoft.com/office/drawing/2014/main" val="20004"/>
                    </a:ext>
                  </a:extLst>
                </a:gridCol>
              </a:tblGrid>
              <a:tr h="162701">
                <a:tc rowSpan="2">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Orden</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rowSpan="2">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Campaña </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gridSpan="2">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HAS Plantadas</a:t>
                      </a:r>
                      <a:r>
                        <a:rPr lang="es-ES" sz="1100" b="1" i="0" u="none" strike="noStrike" baseline="0" dirty="0" smtClean="0">
                          <a:solidFill>
                            <a:srgbClr val="FFFFFF"/>
                          </a:solidFill>
                          <a:latin typeface="Tahoma" panose="020B0604030504040204" pitchFamily="34" charset="0"/>
                          <a:ea typeface="Tahoma" panose="020B0604030504040204" pitchFamily="34" charset="0"/>
                          <a:cs typeface="Tahoma" panose="020B0604030504040204" pitchFamily="34" charset="0"/>
                        </a:rPr>
                        <a:t> (1)</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hMerge="1">
                  <a:txBody>
                    <a:bodyPr/>
                    <a:lstStyle/>
                    <a:p>
                      <a:endParaRPr lang="es-AR"/>
                    </a:p>
                  </a:txBody>
                  <a:tcPr/>
                </a:tc>
                <a:tc gridSpan="2">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HAS</a:t>
                      </a:r>
                      <a:r>
                        <a:rPr lang="es-ES" sz="1100" b="1" i="0" u="none" strike="noStrike" baseline="0" dirty="0" smtClean="0">
                          <a:solidFill>
                            <a:srgbClr val="FFFFFF"/>
                          </a:solidFill>
                          <a:latin typeface="Tahoma" panose="020B0604030504040204" pitchFamily="34" charset="0"/>
                          <a:ea typeface="Tahoma" panose="020B0604030504040204" pitchFamily="34" charset="0"/>
                          <a:cs typeface="Tahoma" panose="020B0604030504040204" pitchFamily="34" charset="0"/>
                        </a:rPr>
                        <a:t> siniestradas al 100%  (2)</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hMerge="1">
                  <a:txBody>
                    <a:bodyPr/>
                    <a:lstStyle/>
                    <a:p>
                      <a:endParaRPr lang="es-AR"/>
                    </a:p>
                  </a:txBody>
                  <a:tcPr/>
                </a:tc>
                <a:tc gridSpan="2">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Siniestralidad</a:t>
                      </a:r>
                      <a:r>
                        <a:rPr lang="es-ES" sz="1100" b="1" i="0" u="none" strike="noStrike" baseline="0" dirty="0" smtClean="0">
                          <a:solidFill>
                            <a:srgbClr val="FFFFFF"/>
                          </a:solidFill>
                          <a:latin typeface="Tahoma" panose="020B0604030504040204" pitchFamily="34" charset="0"/>
                          <a:ea typeface="Tahoma" panose="020B0604030504040204" pitchFamily="34" charset="0"/>
                          <a:cs typeface="Tahoma" panose="020B0604030504040204" pitchFamily="34" charset="0"/>
                        </a:rPr>
                        <a:t> (2) / (1)</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hMerge="1">
                  <a:txBody>
                    <a:bodyPr/>
                    <a:lstStyle/>
                    <a:p>
                      <a:pPr algn="r" fontAlgn="ct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extLst>
                  <a:ext uri="{0D108BD9-81ED-4DB2-BD59-A6C34878D82A}">
                    <a16:rowId xmlns="" xmlns:a16="http://schemas.microsoft.com/office/drawing/2014/main" val="10002"/>
                  </a:ext>
                </a:extLst>
              </a:tr>
              <a:tr h="162701">
                <a:tc vMerge="1">
                  <a:txBody>
                    <a:bodyPr/>
                    <a:lstStyle/>
                    <a:p>
                      <a:endParaRPr lang="es-AR"/>
                    </a:p>
                  </a:txBody>
                  <a:tcPr/>
                </a:tc>
                <a:tc vMerge="1">
                  <a:txBody>
                    <a:bodyPr/>
                    <a:lstStyle/>
                    <a:p>
                      <a:endParaRPr lang="es-ES"/>
                    </a:p>
                  </a:txBody>
                  <a:tcPr/>
                </a:tc>
                <a:tc>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Jujuy</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Salta</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Jujuy</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Salta</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Jujuy</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tc>
                  <a:txBody>
                    <a:bodyPr/>
                    <a:lstStyle/>
                    <a:p>
                      <a:pPr algn="ctr" fontAlgn="ctr"/>
                      <a:r>
                        <a:rPr lang="es-ES" sz="1100" b="1" i="0" u="none" strike="noStrike" dirty="0" smtClean="0">
                          <a:solidFill>
                            <a:srgbClr val="FFFFFF"/>
                          </a:solidFill>
                          <a:latin typeface="Tahoma" panose="020B0604030504040204" pitchFamily="34" charset="0"/>
                          <a:ea typeface="Tahoma" panose="020B0604030504040204" pitchFamily="34" charset="0"/>
                          <a:cs typeface="Tahoma" panose="020B0604030504040204" pitchFamily="34" charset="0"/>
                        </a:rPr>
                        <a:t>Salta</a:t>
                      </a:r>
                      <a:endParaRPr lang="es-ES" sz="1100" b="1" i="0" u="none" strike="noStrike"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a:noFill/>
                    </a:lnB>
                    <a:solidFill>
                      <a:srgbClr val="F5A904"/>
                    </a:solidFill>
                  </a:tcPr>
                </a:tc>
                <a:extLst>
                  <a:ext uri="{0D108BD9-81ED-4DB2-BD59-A6C34878D82A}">
                    <a16:rowId xmlns="" xmlns:a16="http://schemas.microsoft.com/office/drawing/2014/main" val="10003"/>
                  </a:ext>
                </a:extLst>
              </a:tr>
              <a:tr h="134709">
                <a:tc>
                  <a:txBody>
                    <a:bodyPr/>
                    <a:lstStyle/>
                    <a:p>
                      <a:pPr algn="ctr" fontAlgn="ct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1</a:t>
                      </a:r>
                      <a:endPar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1997/1998</a:t>
                      </a:r>
                      <a:endPar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21.168</a:t>
                      </a:r>
                      <a:endPar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20.500</a:t>
                      </a:r>
                      <a:endParaRPr lang="es-ES" sz="900" b="1" i="0" u="none" strike="noStrike"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1.367</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750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6,46%</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3,66%</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1998/1999</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17.537</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13.500</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593</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980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3,38%</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7,26%</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7"/>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3</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1999/2000</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16.044</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14.000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226</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1.940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1,41%</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13,86%</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8"/>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4</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2000/2001</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14.634</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12.000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1.958</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3.100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13,38%</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25,83%</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09"/>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5</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2001/2002</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15.002</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14.300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925</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600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6,17%</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4,20%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0"/>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6</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2002/2003</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15.392</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16.200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998</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1.900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6,49%</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11,73%</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1"/>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7</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2003/2004</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18.891</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19.800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2.023</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1.400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10,71%</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7,07%</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2"/>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8</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2004/2005</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18.916</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21.400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426</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1.550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2,25%</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7,24%</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3"/>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9</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2005/2006</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18.468</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21.100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1.079</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2.200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5,84%</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10,43%</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4"/>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10</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2006/2007</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18.598</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22.000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1.018</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2.450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5,47%</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11,14%</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5"/>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11</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2007/2008</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18.332</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20.900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385</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2.300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2,10%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11,00%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6"/>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12</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2008/2009</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18.414</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20.000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1.628</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800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8,84%</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4,00%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7"/>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13</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2009/2010</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19.148</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21.000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762</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920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3,98%</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4,38%</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8"/>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14</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2010/2011</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19.505</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22.700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2.982</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760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15,29%</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3,35%</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19"/>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15</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900" b="1" i="0" u="none" strike="noStrike" dirty="0" smtClean="0">
                          <a:solidFill>
                            <a:srgbClr val="564D16"/>
                          </a:solidFill>
                          <a:latin typeface="Tahoma" panose="020B0604030504040204" pitchFamily="34" charset="0"/>
                          <a:ea typeface="Tahoma" panose="020B0604030504040204" pitchFamily="34" charset="0"/>
                          <a:cs typeface="Tahoma" panose="020B0604030504040204" pitchFamily="34" charset="0"/>
                        </a:rPr>
                        <a:t>2011/2012</a:t>
                      </a:r>
                      <a:endParaRPr lang="es-ES" sz="9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16.656</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19.400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688</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3.600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4,13%</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18,56%</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0"/>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16</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2012/2013</a:t>
                      </a:r>
                      <a:endParaRPr kumimoji="0" lang="es-ES" sz="900" b="0" i="0" u="none" strike="noStrike" kern="1200" cap="none" spc="0" normalizeH="0" baseline="0" noProof="0" dirty="0">
                        <a:ln>
                          <a:noFill/>
                        </a:ln>
                        <a:solidFill>
                          <a:srgbClr val="404040"/>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16.575</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20.000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4.382</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6.400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26,44%</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32,00%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1"/>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17</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2013/2014</a:t>
                      </a:r>
                      <a:endParaRPr kumimoji="0" lang="es-ES" sz="900" b="0" i="0" u="none" strike="noStrike" kern="1200" cap="none" spc="0" normalizeH="0" baseline="0" noProof="0" dirty="0">
                        <a:ln>
                          <a:noFill/>
                        </a:ln>
                        <a:solidFill>
                          <a:srgbClr val="404040"/>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16.755</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20.500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1.223</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1.335</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7,30%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6,51%</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2"/>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18</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2014/2015</a:t>
                      </a:r>
                      <a:endParaRPr kumimoji="0" lang="es-ES" sz="900" b="0" i="0" u="none" strike="noStrike" kern="1200" cap="none" spc="0" normalizeH="0" baseline="0" noProof="0" dirty="0">
                        <a:ln>
                          <a:noFill/>
                        </a:ln>
                        <a:solidFill>
                          <a:srgbClr val="404040"/>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15.732</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19.000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1.424</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3.000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9,04%</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15,79%</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3"/>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19</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2015/2016</a:t>
                      </a:r>
                      <a:endParaRPr kumimoji="0" lang="es-ES" sz="900" b="0" i="0" u="none" strike="noStrike" kern="1200" cap="none" spc="0" normalizeH="0" baseline="0" noProof="0" dirty="0">
                        <a:ln>
                          <a:noFill/>
                        </a:ln>
                        <a:solidFill>
                          <a:srgbClr val="404040"/>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13.093</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16.500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523</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2.700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4,00%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16,36%</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 xmlns:a16="http://schemas.microsoft.com/office/drawing/2014/main" val="10024"/>
                  </a:ext>
                </a:extLst>
              </a:tr>
              <a:tr h="134709">
                <a:tc>
                  <a:txBody>
                    <a:bodyPr/>
                    <a:lstStyle/>
                    <a:p>
                      <a:pPr algn="ctr" fontAlgn="ctr"/>
                      <a:r>
                        <a:rPr lang="es-ES" sz="900" b="1" i="0" u="none" strike="noStrike" dirty="0" smtClean="0">
                          <a:solidFill>
                            <a:srgbClr val="404040"/>
                          </a:solidFill>
                          <a:latin typeface="Tahoma" panose="020B0604030504040204" pitchFamily="34" charset="0"/>
                          <a:ea typeface="Tahoma" panose="020B0604030504040204" pitchFamily="34" charset="0"/>
                          <a:cs typeface="Tahoma" panose="020B0604030504040204" pitchFamily="34" charset="0"/>
                        </a:rPr>
                        <a:t>20</a:t>
                      </a:r>
                      <a:endParaRPr lang="es-ES" sz="900" b="1"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2016/2017</a:t>
                      </a:r>
                      <a:endParaRPr kumimoji="0" lang="es-ES" sz="900" b="0" i="0" u="none" strike="noStrike" kern="1200" cap="none" spc="0" normalizeH="0" baseline="0" noProof="0" dirty="0">
                        <a:ln>
                          <a:noFill/>
                        </a:ln>
                        <a:solidFill>
                          <a:srgbClr val="404040"/>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14.618</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16.500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447</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2.850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3,06%</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17,27%</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solidFill>
                        <a:srgbClr val="F2F2F2"/>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 xmlns:a16="http://schemas.microsoft.com/office/drawing/2014/main" val="10025"/>
                  </a:ext>
                </a:extLst>
              </a:tr>
              <a:tr h="134709">
                <a:tc>
                  <a:txBody>
                    <a:bodyPr/>
                    <a:lstStyle/>
                    <a:p>
                      <a:pPr marL="0" algn="ctr" defTabSz="914400" rtl="0" eaLnBrk="1" fontAlgn="ctr" latinLnBrk="0" hangingPunct="1"/>
                      <a:r>
                        <a:rPr lang="es-ES" sz="900" b="1" i="0" u="none" strike="noStrike" kern="1200" dirty="0" smtClean="0">
                          <a:solidFill>
                            <a:srgbClr val="404040"/>
                          </a:solidFill>
                          <a:latin typeface="Tahoma" panose="020B0604030504040204" pitchFamily="34" charset="0"/>
                          <a:ea typeface="Tahoma" panose="020B0604030504040204" pitchFamily="34" charset="0"/>
                          <a:cs typeface="Tahoma" panose="020B0604030504040204" pitchFamily="34" charset="0"/>
                        </a:rPr>
                        <a:t>21</a:t>
                      </a:r>
                      <a:endParaRPr lang="es-ES" sz="900" b="1" i="0" u="none" strike="noStrike" kern="1200"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2017/2018</a:t>
                      </a:r>
                      <a:endParaRPr kumimoji="0" lang="es-ES" sz="900" b="0" i="0" u="none" strike="noStrike" kern="1200" cap="none" spc="0" normalizeH="0" baseline="0" noProof="0" dirty="0">
                        <a:ln>
                          <a:noFill/>
                        </a:ln>
                        <a:solidFill>
                          <a:srgbClr val="404040"/>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rPr>
                        <a:t>1</a:t>
                      </a:r>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5.188</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18.000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rPr>
                        <a:t> </a:t>
                      </a:r>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334</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5.400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rPr>
                        <a:t> </a:t>
                      </a:r>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2,20%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rPr>
                        <a:t> </a:t>
                      </a:r>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30,00%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26"/>
                  </a:ext>
                </a:extLst>
              </a:tr>
              <a:tr h="134709">
                <a:tc>
                  <a:txBody>
                    <a:bodyPr/>
                    <a:lstStyle/>
                    <a:p>
                      <a:pPr marL="0" algn="ctr" defTabSz="914400" rtl="0" eaLnBrk="1" fontAlgn="ctr" latinLnBrk="0" hangingPunct="1"/>
                      <a:r>
                        <a:rPr lang="es-ES" sz="900" b="1" i="0" u="none" strike="noStrike" kern="1200" dirty="0" smtClean="0">
                          <a:solidFill>
                            <a:srgbClr val="404040"/>
                          </a:solidFill>
                          <a:latin typeface="Tahoma" panose="020B0604030504040204" pitchFamily="34" charset="0"/>
                          <a:ea typeface="Tahoma" panose="020B0604030504040204" pitchFamily="34" charset="0"/>
                          <a:cs typeface="Tahoma" panose="020B0604030504040204" pitchFamily="34" charset="0"/>
                        </a:rPr>
                        <a:t>22</a:t>
                      </a:r>
                      <a:endParaRPr lang="es-ES" sz="900" b="1" i="0" u="none" strike="noStrike" kern="1200"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64D16"/>
                          </a:solidFill>
                          <a:effectLst/>
                          <a:uLnTx/>
                          <a:uFillTx/>
                          <a:latin typeface="Tahoma" panose="020B0604030504040204" pitchFamily="34" charset="0"/>
                          <a:ea typeface="Tahoma" panose="020B0604030504040204" pitchFamily="34" charset="0"/>
                          <a:cs typeface="Tahoma" panose="020B0604030504040204" pitchFamily="34" charset="0"/>
                        </a:rPr>
                        <a:t>2018/2019</a:t>
                      </a:r>
                      <a:endParaRPr kumimoji="0" lang="es-ES" sz="900" b="0" i="0" u="none" strike="noStrike" kern="1200" cap="none" spc="0" normalizeH="0" baseline="0" noProof="0" dirty="0">
                        <a:ln>
                          <a:noFill/>
                        </a:ln>
                        <a:solidFill>
                          <a:srgbClr val="404040"/>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15.527</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19.000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AR"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565</a:t>
                      </a:r>
                      <a:endParaRPr lang="es-AR"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AR"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1.900</a:t>
                      </a:r>
                      <a:endParaRPr lang="es-AR"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3,64%</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ES" sz="900" b="1" i="0" u="none" strike="noStrike" kern="1200" dirty="0" smtClean="0">
                          <a:solidFill>
                            <a:srgbClr val="564D16"/>
                          </a:solidFill>
                          <a:latin typeface="Tahoma" panose="020B0604030504040204" pitchFamily="34" charset="0"/>
                          <a:ea typeface="Tahoma" panose="020B0604030504040204" pitchFamily="34" charset="0"/>
                          <a:cs typeface="Tahoma" panose="020B0604030504040204" pitchFamily="34" charset="0"/>
                        </a:rPr>
                        <a:t>10,00%</a:t>
                      </a:r>
                      <a:endParaRPr lang="es-ES" sz="900" b="1" i="0" u="none" strike="noStrike" kern="1200" dirty="0">
                        <a:solidFill>
                          <a:srgbClr val="564D16"/>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35504362"/>
                  </a:ext>
                </a:extLst>
              </a:tr>
              <a:tr h="176697">
                <a:tc gridSpan="2">
                  <a:txBody>
                    <a:bodyPr/>
                    <a:lstStyle/>
                    <a:p>
                      <a:pPr marL="0" algn="ctr" defTabSz="914400" rtl="0" eaLnBrk="1" fontAlgn="ctr" latinLnBrk="0" hangingPunct="1"/>
                      <a:r>
                        <a:rPr lang="es-ES" sz="11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TOTAL</a:t>
                      </a:r>
                      <a:r>
                        <a:rPr lang="es-ES" sz="1100" b="1" i="0" u="none" strike="noStrike" kern="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 22 AÑOS</a:t>
                      </a:r>
                      <a:endParaRPr lang="es-ES" sz="11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hMerge="1">
                  <a:txBody>
                    <a:bodyPr/>
                    <a:lstStyle/>
                    <a:p>
                      <a:pPr algn="l" fontAlgn="ctr"/>
                      <a:endParaRPr lang="es-ES" sz="1000" b="0" i="0" u="none" strike="noStrike" dirty="0">
                        <a:solidFill>
                          <a:srgbClr val="404040"/>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ES"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374.214</a:t>
                      </a:r>
                      <a:endParaRPr lang="es-ES"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a:txBody>
                    <a:bodyPr/>
                    <a:lstStyle/>
                    <a:p>
                      <a:pPr marL="0" algn="ctr" defTabSz="914400" rtl="0" eaLnBrk="1" fontAlgn="ctr" latinLnBrk="0" hangingPunct="1"/>
                      <a:r>
                        <a:rPr lang="es-ES"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408.300</a:t>
                      </a:r>
                      <a:endParaRPr lang="es-ES"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a:txBody>
                    <a:bodyPr/>
                    <a:lstStyle/>
                    <a:p>
                      <a:pPr marL="0" algn="ctr" defTabSz="914400" rtl="0" eaLnBrk="1" fontAlgn="ctr" latinLnBrk="0" hangingPunct="1"/>
                      <a:r>
                        <a:rPr lang="es-AR"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25.957</a:t>
                      </a:r>
                      <a:endParaRPr lang="es-AR"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a:txBody>
                    <a:bodyPr/>
                    <a:lstStyle/>
                    <a:p>
                      <a:pPr marL="0" algn="ctr" defTabSz="914400" rtl="0" eaLnBrk="1" fontAlgn="ctr" latinLnBrk="0" hangingPunct="1"/>
                      <a:r>
                        <a:rPr lang="es-AR"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48.835</a:t>
                      </a:r>
                      <a:endParaRPr lang="es-AR"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a:txBody>
                    <a:bodyPr/>
                    <a:lstStyle/>
                    <a:p>
                      <a:pPr marL="0" algn="ctr" defTabSz="914400" rtl="0" eaLnBrk="1" fontAlgn="ctr" latinLnBrk="0" hangingPunct="1"/>
                      <a:r>
                        <a:rPr lang="es-ES"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6,94%</a:t>
                      </a:r>
                      <a:endParaRPr lang="es-ES"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tc>
                  <a:txBody>
                    <a:bodyPr/>
                    <a:lstStyle/>
                    <a:p>
                      <a:pPr marL="0" algn="ctr" defTabSz="914400" rtl="0" eaLnBrk="1" fontAlgn="ctr" latinLnBrk="0" hangingPunct="1"/>
                      <a:r>
                        <a:rPr lang="es-ES"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11,96%</a:t>
                      </a:r>
                      <a:endParaRPr lang="es-ES"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A904"/>
                    </a:solidFill>
                  </a:tcPr>
                </a:tc>
                <a:extLst>
                  <a:ext uri="{0D108BD9-81ED-4DB2-BD59-A6C34878D82A}">
                    <a16:rowId xmlns="" xmlns:a16="http://schemas.microsoft.com/office/drawing/2014/main" val="70792761"/>
                  </a:ext>
                </a:extLst>
              </a:tr>
              <a:tr h="176697">
                <a:tc gridSpan="2">
                  <a:txBody>
                    <a:bodyPr/>
                    <a:lstStyle/>
                    <a:p>
                      <a:pPr marL="0" algn="ctr" defTabSz="914400" rtl="0" eaLnBrk="1" fontAlgn="ctr" latinLnBrk="0" hangingPunct="1"/>
                      <a:r>
                        <a:rPr lang="es-MX" sz="11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TOTAL – ULTIMOS 6</a:t>
                      </a:r>
                      <a:r>
                        <a:rPr lang="es-MX" sz="1100" b="1" i="0" u="none" strike="noStrike" kern="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AÑOS</a:t>
                      </a:r>
                      <a:endParaRPr lang="es-MX" sz="11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solidFill>
                      <a:srgbClr val="F5A904"/>
                    </a:solidFill>
                  </a:tcPr>
                </a:tc>
                <a:tc hMerge="1">
                  <a:txBody>
                    <a:bodyPr/>
                    <a:lstStyle/>
                    <a:p>
                      <a:pPr algn="l" fontAlgn="b"/>
                      <a:endParaRPr lang="es-MX" sz="800" b="0" i="0" u="none" strike="noStrike"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w="12700" cap="flat" cmpd="sng" algn="ctr">
                      <a:noFill/>
                      <a:prstDash val="solid"/>
                      <a:round/>
                      <a:headEnd type="none" w="med" len="med"/>
                      <a:tailEnd type="none" w="med" len="med"/>
                    </a:lnT>
                    <a:lnB>
                      <a:noFill/>
                    </a:lnB>
                    <a:solidFill>
                      <a:srgbClr val="F5A904"/>
                    </a:solidFill>
                  </a:tcPr>
                </a:tc>
                <a:tc>
                  <a:txBody>
                    <a:bodyPr/>
                    <a:lstStyle/>
                    <a:p>
                      <a:pPr marL="0" algn="ctr" defTabSz="914400" rtl="0" eaLnBrk="1" fontAlgn="ctr" latinLnBrk="0" hangingPunct="1"/>
                      <a:r>
                        <a:rPr lang="es-ES"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90.934</a:t>
                      </a:r>
                      <a:endParaRPr lang="es-ES"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solidFill>
                      <a:srgbClr val="F5A904"/>
                    </a:solidFill>
                  </a:tcPr>
                </a:tc>
                <a:tc>
                  <a:txBody>
                    <a:bodyPr/>
                    <a:lstStyle/>
                    <a:p>
                      <a:pPr marL="0" algn="ctr" defTabSz="914400" rtl="0" eaLnBrk="1" fontAlgn="ctr" latinLnBrk="0" hangingPunct="1"/>
                      <a:r>
                        <a:rPr lang="es-AR"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109.500</a:t>
                      </a:r>
                      <a:endParaRPr lang="es-AR"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solidFill>
                      <a:srgbClr val="F5A904"/>
                    </a:solidFill>
                  </a:tcPr>
                </a:tc>
                <a:tc>
                  <a:txBody>
                    <a:bodyPr/>
                    <a:lstStyle/>
                    <a:p>
                      <a:pPr marL="0" algn="ctr" defTabSz="914400" rtl="0" eaLnBrk="1" fontAlgn="ctr" latinLnBrk="0" hangingPunct="1"/>
                      <a:r>
                        <a:rPr lang="es-MX"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4.516</a:t>
                      </a:r>
                      <a:endParaRPr lang="es-MX"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solidFill>
                      <a:srgbClr val="F5A904"/>
                    </a:solidFill>
                  </a:tcPr>
                </a:tc>
                <a:tc>
                  <a:txBody>
                    <a:bodyPr/>
                    <a:lstStyle/>
                    <a:p>
                      <a:pPr marL="0" algn="ctr" defTabSz="914400" rtl="0" eaLnBrk="1" fontAlgn="ctr" latinLnBrk="0" hangingPunct="1"/>
                      <a:r>
                        <a:rPr lang="es-MX"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17.185</a:t>
                      </a:r>
                      <a:endParaRPr lang="es-MX"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solidFill>
                      <a:srgbClr val="F5A904"/>
                    </a:solidFill>
                  </a:tcPr>
                </a:tc>
                <a:tc>
                  <a:txBody>
                    <a:bodyPr/>
                    <a:lstStyle/>
                    <a:p>
                      <a:pPr marL="0" algn="ctr" defTabSz="914400" rtl="0" eaLnBrk="1" fontAlgn="ctr" latinLnBrk="0" hangingPunct="1"/>
                      <a:r>
                        <a:rPr lang="es-ES"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4,97%</a:t>
                      </a:r>
                      <a:endParaRPr lang="es-ES"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solidFill>
                      <a:srgbClr val="F5A904"/>
                    </a:solidFill>
                  </a:tcPr>
                </a:tc>
                <a:tc>
                  <a:txBody>
                    <a:bodyPr/>
                    <a:lstStyle/>
                    <a:p>
                      <a:pPr marL="0" algn="ctr" defTabSz="914400" rtl="0" eaLnBrk="1" fontAlgn="ctr" latinLnBrk="0" hangingPunct="1"/>
                      <a:r>
                        <a:rPr lang="es-ES" sz="1200" b="1" i="0" u="none" strike="noStrike"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15,69%</a:t>
                      </a:r>
                      <a:endParaRPr lang="es-ES" sz="1200" b="1" i="0" u="none" strike="noStrike"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solidFill>
                      <a:srgbClr val="F5A904"/>
                    </a:solidFill>
                  </a:tcPr>
                </a:tc>
                <a:extLst>
                  <a:ext uri="{0D108BD9-81ED-4DB2-BD59-A6C34878D82A}">
                    <a16:rowId xmlns="" xmlns:a16="http://schemas.microsoft.com/office/drawing/2014/main" val="10027"/>
                  </a:ext>
                </a:extLst>
              </a:tr>
            </a:tbl>
          </a:graphicData>
        </a:graphic>
      </p:graphicFrame>
      <p:sp>
        <p:nvSpPr>
          <p:cNvPr id="4" name="3 CuadroTexto"/>
          <p:cNvSpPr txBox="1"/>
          <p:nvPr/>
        </p:nvSpPr>
        <p:spPr>
          <a:xfrm>
            <a:off x="1323833" y="4272677"/>
            <a:ext cx="9921923" cy="2585323"/>
          </a:xfrm>
          <a:prstGeom prst="rect">
            <a:avLst/>
          </a:prstGeom>
          <a:noFill/>
        </p:spPr>
        <p:txBody>
          <a:bodyPr wrap="square" rtlCol="0">
            <a:spAutoFit/>
          </a:bodyPr>
          <a:lstStyle/>
          <a:p>
            <a:pPr algn="just"/>
            <a:r>
              <a:rPr lang="es-AR" dirty="0" smtClean="0"/>
              <a:t>En los 22 años posteriores a la implementación del SLA, la siniestralidad en la Provincia de Jujuy (6,94%) resultó muy inferior a la de la Provincia de Salta (11,96%). Si consideráramos sólo los últimos 6 años, la siniestralidad para la Provincia de Jujuy ascendió a 4,97%, mientras que para la Provincia de Salta ascendió a 15,69 %. </a:t>
            </a:r>
            <a:r>
              <a:rPr lang="es-AR" b="1" dirty="0" smtClean="0"/>
              <a:t>Por lo tanto, de la observación de las estadísticas, podríamos formular la hipótesis que la lucha anti-granizo implementada en la Provincia de Jujuy ha reducido en forma muy significativa la siniestralidad de las hectáreas sembradas por los productores de la Cámara del Tabaco de la Provincia de Jujuy.</a:t>
            </a:r>
            <a:endParaRPr lang="es-ES" dirty="0" smtClean="0"/>
          </a:p>
          <a:p>
            <a:pPr algn="just"/>
            <a:endParaRPr lang="es-ES" dirty="0" smtClean="0"/>
          </a:p>
          <a:p>
            <a:r>
              <a:rPr lang="es-AR" dirty="0" smtClean="0"/>
              <a:t> </a:t>
            </a:r>
            <a:endParaRPr lang="es-ES" dirty="0"/>
          </a:p>
        </p:txBody>
      </p:sp>
    </p:spTree>
    <p:extLst>
      <p:ext uri="{BB962C8B-B14F-4D97-AF65-F5344CB8AC3E}">
        <p14:creationId xmlns:p14="http://schemas.microsoft.com/office/powerpoint/2010/main" val="23053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TotalTime>
  <Words>2246</Words>
  <Application>Microsoft Office PowerPoint</Application>
  <PresentationFormat>Personalizado</PresentationFormat>
  <Paragraphs>1208</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JJ tib.</dc:creator>
  <cp:lastModifiedBy>Broda</cp:lastModifiedBy>
  <cp:revision>110</cp:revision>
  <dcterms:created xsi:type="dcterms:W3CDTF">2019-11-07T16:10:32Z</dcterms:created>
  <dcterms:modified xsi:type="dcterms:W3CDTF">2020-03-12T02:54:48Z</dcterms:modified>
</cp:coreProperties>
</file>